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9"/>
  </p:handoutMasterIdLst>
  <p:sldIdLst>
    <p:sldId id="258" r:id="rId3"/>
    <p:sldId id="273" r:id="rId5"/>
    <p:sldId id="259" r:id="rId6"/>
    <p:sldId id="260" r:id="rId7"/>
    <p:sldId id="261" r:id="rId8"/>
    <p:sldId id="34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94" r:id="rId18"/>
    <p:sldId id="270" r:id="rId19"/>
    <p:sldId id="271" r:id="rId20"/>
    <p:sldId id="274" r:id="rId21"/>
    <p:sldId id="348" r:id="rId22"/>
    <p:sldId id="275" r:id="rId23"/>
    <p:sldId id="327" r:id="rId24"/>
    <p:sldId id="276" r:id="rId25"/>
    <p:sldId id="278" r:id="rId26"/>
    <p:sldId id="412" r:id="rId27"/>
    <p:sldId id="279" r:id="rId28"/>
    <p:sldId id="280" r:id="rId29"/>
    <p:sldId id="281" r:id="rId30"/>
    <p:sldId id="282" r:id="rId31"/>
    <p:sldId id="328" r:id="rId32"/>
    <p:sldId id="283" r:id="rId33"/>
    <p:sldId id="346" r:id="rId34"/>
    <p:sldId id="347" r:id="rId35"/>
    <p:sldId id="284" r:id="rId36"/>
    <p:sldId id="285" r:id="rId37"/>
    <p:sldId id="330" r:id="rId38"/>
    <p:sldId id="349" r:id="rId39"/>
    <p:sldId id="350" r:id="rId40"/>
    <p:sldId id="351" r:id="rId41"/>
    <p:sldId id="352" r:id="rId42"/>
    <p:sldId id="312" r:id="rId43"/>
    <p:sldId id="313" r:id="rId44"/>
    <p:sldId id="319" r:id="rId45"/>
    <p:sldId id="320" r:id="rId46"/>
    <p:sldId id="314" r:id="rId47"/>
    <p:sldId id="315" r:id="rId48"/>
    <p:sldId id="316" r:id="rId49"/>
    <p:sldId id="321" r:id="rId50"/>
    <p:sldId id="338" r:id="rId51"/>
    <p:sldId id="344" r:id="rId52"/>
    <p:sldId id="308" r:id="rId53"/>
    <p:sldId id="317" r:id="rId54"/>
    <p:sldId id="296" r:id="rId55"/>
    <p:sldId id="322" r:id="rId56"/>
    <p:sldId id="323" r:id="rId57"/>
    <p:sldId id="297" r:id="rId58"/>
    <p:sldId id="345" r:id="rId59"/>
    <p:sldId id="298" r:id="rId60"/>
    <p:sldId id="300" r:id="rId61"/>
    <p:sldId id="299" r:id="rId62"/>
    <p:sldId id="301" r:id="rId63"/>
    <p:sldId id="331" r:id="rId64"/>
    <p:sldId id="332" r:id="rId65"/>
    <p:sldId id="302" r:id="rId66"/>
    <p:sldId id="303" r:id="rId67"/>
    <p:sldId id="304" r:id="rId68"/>
    <p:sldId id="306" r:id="rId69"/>
    <p:sldId id="324" r:id="rId70"/>
    <p:sldId id="318" r:id="rId71"/>
    <p:sldId id="325" r:id="rId72"/>
    <p:sldId id="309" r:id="rId73"/>
    <p:sldId id="333" r:id="rId74"/>
    <p:sldId id="342" r:id="rId75"/>
    <p:sldId id="335" r:id="rId76"/>
    <p:sldId id="353" r:id="rId77"/>
    <p:sldId id="354" r:id="rId78"/>
  </p:sldIdLst>
  <p:sldSz cx="9144000" cy="6858000" type="screen4x3"/>
  <p:notesSz cx="6858000" cy="9144000"/>
  <p:custDataLst>
    <p:tags r:id="rId8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3802"/>
    <a:srgbClr val="F88008"/>
    <a:srgbClr val="FFCCFF"/>
    <a:srgbClr val="0066FF"/>
    <a:srgbClr val="D60093"/>
    <a:srgbClr val="FF3300"/>
    <a:srgbClr val="CC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3" autoAdjust="0"/>
  </p:normalViewPr>
  <p:slideViewPr>
    <p:cSldViewPr showGuides="1">
      <p:cViewPr varScale="1">
        <p:scale>
          <a:sx n="156" d="100"/>
          <a:sy n="156" d="100"/>
        </p:scale>
        <p:origin x="194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193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gs" Target="tags/tag1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png"/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7" Type="http://schemas.openxmlformats.org/officeDocument/2006/relationships/image" Target="../media/image54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21.vml.rels><?xml version="1.0" encoding="UTF-8" standalone="yes"?>
<Relationships xmlns="http://schemas.openxmlformats.org/package/2006/relationships"><Relationship Id="rId7" Type="http://schemas.openxmlformats.org/officeDocument/2006/relationships/image" Target="../media/image77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emf"/><Relationship Id="rId8" Type="http://schemas.openxmlformats.org/officeDocument/2006/relationships/image" Target="../media/image99.emf"/><Relationship Id="rId7" Type="http://schemas.openxmlformats.org/officeDocument/2006/relationships/image" Target="../media/image98.emf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3" Type="http://schemas.openxmlformats.org/officeDocument/2006/relationships/image" Target="../media/image109.wmf"/><Relationship Id="rId2" Type="http://schemas.openxmlformats.org/officeDocument/2006/relationships/image" Target="../media/image107.wmf"/><Relationship Id="rId1" Type="http://schemas.openxmlformats.org/officeDocument/2006/relationships/image" Target="../media/image10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image" Target="../media/image116.w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wmf"/><Relationship Id="rId8" Type="http://schemas.openxmlformats.org/officeDocument/2006/relationships/image" Target="../media/image126.wmf"/><Relationship Id="rId7" Type="http://schemas.openxmlformats.org/officeDocument/2006/relationships/image" Target="../media/image125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7" Type="http://schemas.openxmlformats.org/officeDocument/2006/relationships/image" Target="../media/image135.wmf"/><Relationship Id="rId16" Type="http://schemas.openxmlformats.org/officeDocument/2006/relationships/image" Target="../media/image134.wmf"/><Relationship Id="rId15" Type="http://schemas.openxmlformats.org/officeDocument/2006/relationships/image" Target="../media/image133.wmf"/><Relationship Id="rId14" Type="http://schemas.openxmlformats.org/officeDocument/2006/relationships/image" Target="../media/image132.wmf"/><Relationship Id="rId13" Type="http://schemas.openxmlformats.org/officeDocument/2006/relationships/image" Target="../media/image131.wmf"/><Relationship Id="rId12" Type="http://schemas.openxmlformats.org/officeDocument/2006/relationships/image" Target="../media/image130.wmf"/><Relationship Id="rId11" Type="http://schemas.openxmlformats.org/officeDocument/2006/relationships/image" Target="../media/image129.wmf"/><Relationship Id="rId10" Type="http://schemas.openxmlformats.org/officeDocument/2006/relationships/image" Target="../media/image128.wmf"/><Relationship Id="rId1" Type="http://schemas.openxmlformats.org/officeDocument/2006/relationships/image" Target="../media/image118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wmf"/><Relationship Id="rId8" Type="http://schemas.openxmlformats.org/officeDocument/2006/relationships/image" Target="../media/image139.wmf"/><Relationship Id="rId7" Type="http://schemas.openxmlformats.org/officeDocument/2006/relationships/image" Target="../media/image131.wmf"/><Relationship Id="rId6" Type="http://schemas.openxmlformats.org/officeDocument/2006/relationships/image" Target="../media/image138.wmf"/><Relationship Id="rId5" Type="http://schemas.openxmlformats.org/officeDocument/2006/relationships/image" Target="../media/image129.wmf"/><Relationship Id="rId4" Type="http://schemas.openxmlformats.org/officeDocument/2006/relationships/image" Target="../media/image137.wmf"/><Relationship Id="rId3" Type="http://schemas.openxmlformats.org/officeDocument/2006/relationships/image" Target="../media/image127.wmf"/><Relationship Id="rId2" Type="http://schemas.openxmlformats.org/officeDocument/2006/relationships/image" Target="../media/image136.wmf"/><Relationship Id="rId16" Type="http://schemas.openxmlformats.org/officeDocument/2006/relationships/image" Target="../media/image123.wmf"/><Relationship Id="rId15" Type="http://schemas.openxmlformats.org/officeDocument/2006/relationships/image" Target="../media/image122.wmf"/><Relationship Id="rId14" Type="http://schemas.openxmlformats.org/officeDocument/2006/relationships/image" Target="../media/image121.wmf"/><Relationship Id="rId13" Type="http://schemas.openxmlformats.org/officeDocument/2006/relationships/image" Target="../media/image120.wmf"/><Relationship Id="rId12" Type="http://schemas.openxmlformats.org/officeDocument/2006/relationships/image" Target="../media/image141.wmf"/><Relationship Id="rId11" Type="http://schemas.openxmlformats.org/officeDocument/2006/relationships/image" Target="../media/image135.wmf"/><Relationship Id="rId10" Type="http://schemas.openxmlformats.org/officeDocument/2006/relationships/image" Target="../media/image134.wmf"/><Relationship Id="rId1" Type="http://schemas.openxmlformats.org/officeDocument/2006/relationships/image" Target="../media/image11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png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2.png"/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42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wmf"/><Relationship Id="rId8" Type="http://schemas.openxmlformats.org/officeDocument/2006/relationships/image" Target="../media/image185.wmf"/><Relationship Id="rId7" Type="http://schemas.openxmlformats.org/officeDocument/2006/relationships/image" Target="../media/image184.wmf"/><Relationship Id="rId6" Type="http://schemas.openxmlformats.org/officeDocument/2006/relationships/image" Target="../media/image183.wmf"/><Relationship Id="rId5" Type="http://schemas.openxmlformats.org/officeDocument/2006/relationships/image" Target="../media/image182.wmf"/><Relationship Id="rId4" Type="http://schemas.openxmlformats.org/officeDocument/2006/relationships/image" Target="../media/image181.wmf"/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wmf"/><Relationship Id="rId8" Type="http://schemas.openxmlformats.org/officeDocument/2006/relationships/image" Target="../media/image196.wmf"/><Relationship Id="rId7" Type="http://schemas.openxmlformats.org/officeDocument/2006/relationships/image" Target="../media/image195.wmf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0" Type="http://schemas.openxmlformats.org/officeDocument/2006/relationships/image" Target="../media/image198.wmf"/><Relationship Id="rId1" Type="http://schemas.openxmlformats.org/officeDocument/2006/relationships/image" Target="../media/image189.w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wmf"/><Relationship Id="rId8" Type="http://schemas.openxmlformats.org/officeDocument/2006/relationships/image" Target="../media/image204.wmf"/><Relationship Id="rId7" Type="http://schemas.openxmlformats.org/officeDocument/2006/relationships/image" Target="../media/image203.wmf"/><Relationship Id="rId6" Type="http://schemas.openxmlformats.org/officeDocument/2006/relationships/image" Target="../media/image202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Relationship Id="rId3" Type="http://schemas.openxmlformats.org/officeDocument/2006/relationships/image" Target="../media/image199.wmf"/><Relationship Id="rId2" Type="http://schemas.openxmlformats.org/officeDocument/2006/relationships/image" Target="../media/image193.wmf"/><Relationship Id="rId12" Type="http://schemas.openxmlformats.org/officeDocument/2006/relationships/image" Target="../media/image198.wmf"/><Relationship Id="rId11" Type="http://schemas.openxmlformats.org/officeDocument/2006/relationships/image" Target="../media/image207.wmf"/><Relationship Id="rId10" Type="http://schemas.openxmlformats.org/officeDocument/2006/relationships/image" Target="../media/image206.wmf"/><Relationship Id="rId1" Type="http://schemas.openxmlformats.org/officeDocument/2006/relationships/image" Target="../media/image19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4856625-7058-4A64-AAAB-8C48D4A4F65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AA68A799-B63F-423F-9369-F9DB3FCFCA6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D6337D6-80A4-435C-8213-00CB353C613B}" type="slidenum">
              <a:rPr lang="en-US" altLang="zh-CN"/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90179E-5F62-4E37-BFB1-687E56EFE3E5}" type="slidenum">
              <a:rPr lang="en-US" altLang="zh-CN"/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8C88DD-E796-488A-8AD4-87D746E3811E}" type="slidenum">
              <a:rPr lang="en-US" altLang="zh-CN"/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F98FF57-356A-4130-BF75-647BDF1889FA}" type="slidenum">
              <a:rPr lang="en-US" altLang="zh-CN"/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9912182-75C5-4F4A-BAE0-9B16CAE07ACB}" type="slidenum">
              <a:rPr lang="en-US" altLang="zh-CN"/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D45C046-63A7-4993-97F1-94B9703D4EAA}" type="slidenum">
              <a:rPr lang="en-US" altLang="zh-CN"/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A3594E2-DEAE-4BA1-A807-D77C223D86E2}" type="slidenum">
              <a:rPr lang="en-US" altLang="zh-CN"/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A802473-D7B9-46B2-8875-09530F186FD3}" type="slidenum">
              <a:rPr lang="en-US" altLang="zh-CN"/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7B08F9-8EB7-4170-9F89-638BD25D06DD}" type="slidenum">
              <a:rPr lang="en-US" altLang="zh-CN"/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Ro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5928968-5C93-4C1D-8633-4A3FF6CE629A}" type="slidenum">
              <a:rPr lang="en-US" altLang="zh-CN"/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487CCC-674F-4FD3-BC30-EEA748073313}" type="slidenum">
              <a:rPr lang="en-US" altLang="zh-CN"/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90179E-5F62-4E37-BFB1-687E56EFE3E5}" type="slidenum">
              <a:rPr lang="en-US" altLang="zh-CN"/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2D28C3-69EE-4BC9-88FC-AAD58EA5B4ED}" type="slidenum">
              <a:rPr lang="en-US" altLang="zh-CN"/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CED66A5-752D-45A5-8FF7-043AAB8E064E}" type="slidenum">
              <a:rPr lang="en-US" altLang="zh-CN"/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17B195-7CC2-4296-B8E4-E26DA3E56C06}" type="slidenum">
              <a:rPr lang="en-US" altLang="zh-CN"/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AF233-49A7-4946-9F33-FBFD25CD03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F30AA-176D-4068-A86C-015BF822CB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F2A8D6-CE9D-414E-B6E4-F37845409A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 showMasterSp="0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6D5FEB-5B88-41F5-8B80-5AC1ADEECA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72E44-5E82-4FAB-A973-86BF0B655E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9A9B1D-FA71-41E2-839F-65F5554E844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B192BF-EBB1-4321-8020-434F42B54D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6138-939E-4C73-9C4D-6F2A00C962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466F5-2B16-4360-8A59-C2AAC8CF1C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363CB-C068-438D-BB05-10FE1A26B3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766C42-8675-47D4-96B0-950A4893B3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BE915B-6B8C-4414-B1CE-3293ECB681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7FCFBA-636D-4162-957B-632E24132A6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EEBF8E2-0EA5-4755-8AFB-5B58623F334E}" type="slidenum">
              <a:rPr lang="en-US" altLang="zh-CN"/>
            </a:fld>
            <a:endParaRPr lang="en-US" altLang="zh-CN"/>
          </a:p>
        </p:txBody>
      </p:sp>
      <p:pic>
        <p:nvPicPr>
          <p:cNvPr id="49159" name="Picture 7" descr="7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692150"/>
            <a:ext cx="3635375" cy="73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40" name="AutoShape 16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8388350" y="6237288"/>
            <a:ext cx="215900" cy="215900"/>
          </a:xfrm>
          <a:prstGeom prst="actionButtonHom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41" name="AutoShape 17">
            <a:hlinkClick r:id="" action="ppaction://hlinkshowjump?jump=endshow" highlightClick="1"/>
          </p:cNvPr>
          <p:cNvSpPr>
            <a:spLocks noChangeArrowheads="1"/>
          </p:cNvSpPr>
          <p:nvPr userDrawn="1"/>
        </p:nvSpPr>
        <p:spPr bwMode="auto">
          <a:xfrm>
            <a:off x="8748713" y="6237288"/>
            <a:ext cx="215900" cy="215900"/>
          </a:xfrm>
          <a:prstGeom prst="actionButtonBlank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slide" Target="slide25.xml"/><Relationship Id="rId2" Type="http://schemas.openxmlformats.org/officeDocument/2006/relationships/slide" Target="slide14.xml"/><Relationship Id="rId1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slide" Target="slide23.xml"/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oleObject" Target="../embeddings/oleObject7.bin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png"/><Relationship Id="rId3" Type="http://schemas.openxmlformats.org/officeDocument/2006/relationships/oleObject" Target="../embeddings/oleObject9.bin"/><Relationship Id="rId2" Type="http://schemas.openxmlformats.org/officeDocument/2006/relationships/image" Target="../media/image16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oleObject" Target="../embeddings/oleObject15.bin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38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37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6.png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9.bin"/><Relationship Id="rId13" Type="http://schemas.openxmlformats.org/officeDocument/2006/relationships/notesSlide" Target="../notesSlides/notesSlide3.xml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9.wmf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30.xml"/><Relationship Id="rId1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oleObject" Target="../embeddings/oleObject28.bin"/><Relationship Id="rId7" Type="http://schemas.openxmlformats.org/officeDocument/2006/relationships/image" Target="../media/image50.wmf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48.wmf"/><Relationship Id="rId2" Type="http://schemas.openxmlformats.org/officeDocument/2006/relationships/oleObject" Target="../embeddings/oleObject25.bin"/><Relationship Id="rId17" Type="http://schemas.openxmlformats.org/officeDocument/2006/relationships/vmlDrawing" Target="../drawings/vmlDrawing16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4.wmf"/><Relationship Id="rId14" Type="http://schemas.openxmlformats.org/officeDocument/2006/relationships/oleObject" Target="../embeddings/oleObject31.bin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30.bin"/><Relationship Id="rId11" Type="http://schemas.openxmlformats.org/officeDocument/2006/relationships/image" Target="../media/image52.wmf"/><Relationship Id="rId10" Type="http://schemas.openxmlformats.org/officeDocument/2006/relationships/oleObject" Target="../embeddings/oleObject29.bin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8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6.png"/><Relationship Id="rId3" Type="http://schemas.openxmlformats.org/officeDocument/2006/relationships/image" Target="../media/image44.png"/><Relationship Id="rId2" Type="http://schemas.openxmlformats.org/officeDocument/2006/relationships/image" Target="../media/image55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64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62.wmf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4.png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41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oleObject" Target="../embeddings/oleObject43.bin"/><Relationship Id="rId2" Type="http://schemas.openxmlformats.org/officeDocument/2006/relationships/image" Target="../media/image68.png"/><Relationship Id="rId1" Type="http://schemas.openxmlformats.org/officeDocument/2006/relationships/oleObject" Target="../embeddings/oleObject4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74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71.wmf"/><Relationship Id="rId16" Type="http://schemas.openxmlformats.org/officeDocument/2006/relationships/vmlDrawing" Target="../drawings/vmlDrawing2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50.bin"/><Relationship Id="rId12" Type="http://schemas.openxmlformats.org/officeDocument/2006/relationships/image" Target="../media/image76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75.wmf"/><Relationship Id="rId1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oleObject" Target="../embeddings/oleObject5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79.png"/><Relationship Id="rId1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6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wmf"/><Relationship Id="rId10" Type="http://schemas.openxmlformats.org/officeDocument/2006/relationships/vmlDrawing" Target="../drawings/vmlDrawing24.vml"/><Relationship Id="rId1" Type="http://schemas.openxmlformats.org/officeDocument/2006/relationships/oleObject" Target="../embeddings/oleObject5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1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90.png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oleObject" Target="../embeddings/oleObject60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95.e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93.emf"/><Relationship Id="rId3" Type="http://schemas.openxmlformats.org/officeDocument/2006/relationships/oleObject" Target="../embeddings/oleObject62.bin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92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00.emf"/><Relationship Id="rId17" Type="http://schemas.openxmlformats.org/officeDocument/2006/relationships/oleObject" Target="../embeddings/oleObject69.bin"/><Relationship Id="rId16" Type="http://schemas.openxmlformats.org/officeDocument/2006/relationships/image" Target="../media/image99.emf"/><Relationship Id="rId15" Type="http://schemas.openxmlformats.org/officeDocument/2006/relationships/oleObject" Target="../embeddings/oleObject68.bin"/><Relationship Id="rId14" Type="http://schemas.openxmlformats.org/officeDocument/2006/relationships/image" Target="../media/image98.emf"/><Relationship Id="rId13" Type="http://schemas.openxmlformats.org/officeDocument/2006/relationships/oleObject" Target="../embeddings/oleObject67.bin"/><Relationship Id="rId12" Type="http://schemas.openxmlformats.org/officeDocument/2006/relationships/image" Target="../media/image97.emf"/><Relationship Id="rId11" Type="http://schemas.openxmlformats.org/officeDocument/2006/relationships/oleObject" Target="../embeddings/oleObject66.bin"/><Relationship Id="rId10" Type="http://schemas.openxmlformats.org/officeDocument/2006/relationships/image" Target="../media/image96.emf"/><Relationship Id="rId1" Type="http://schemas.openxmlformats.org/officeDocument/2006/relationships/oleObject" Target="../embeddings/oleObject61.bin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71.bin"/><Relationship Id="rId3" Type="http://schemas.openxmlformats.org/officeDocument/2006/relationships/image" Target="../media/image102.png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70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oleObject" Target="../embeddings/oleObject74.bin"/><Relationship Id="rId7" Type="http://schemas.openxmlformats.org/officeDocument/2006/relationships/image" Target="../media/image108.png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06.png"/><Relationship Id="rId3" Type="http://schemas.openxmlformats.org/officeDocument/2006/relationships/image" Target="../media/image105.wmf"/><Relationship Id="rId2" Type="http://schemas.openxmlformats.org/officeDocument/2006/relationships/oleObject" Target="../embeddings/oleObject72.bin"/><Relationship Id="rId16" Type="http://schemas.openxmlformats.org/officeDocument/2006/relationships/vmlDrawing" Target="../drawings/vmlDrawing3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12.w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111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110.png"/><Relationship Id="rId1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102.png"/><Relationship Id="rId1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3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oleObject" Target="../embeddings/oleObject80.bin"/><Relationship Id="rId3" Type="http://schemas.openxmlformats.org/officeDocument/2006/relationships/image" Target="../media/image116.wmf"/><Relationship Id="rId2" Type="http://schemas.openxmlformats.org/officeDocument/2006/relationships/oleObject" Target="../embeddings/oleObject79.bin"/><Relationship Id="rId1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wmf"/><Relationship Id="rId8" Type="http://schemas.openxmlformats.org/officeDocument/2006/relationships/oleObject" Target="../embeddings/oleObject84.bin"/><Relationship Id="rId7" Type="http://schemas.openxmlformats.org/officeDocument/2006/relationships/image" Target="../media/image121.wmf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82.bin"/><Relationship Id="rId37" Type="http://schemas.openxmlformats.org/officeDocument/2006/relationships/vmlDrawing" Target="../drawings/vmlDrawing33.vml"/><Relationship Id="rId36" Type="http://schemas.openxmlformats.org/officeDocument/2006/relationships/slideLayout" Target="../slideLayouts/slideLayout13.xml"/><Relationship Id="rId35" Type="http://schemas.openxmlformats.org/officeDocument/2006/relationships/image" Target="../media/image135.wmf"/><Relationship Id="rId34" Type="http://schemas.openxmlformats.org/officeDocument/2006/relationships/oleObject" Target="../embeddings/oleObject97.bin"/><Relationship Id="rId33" Type="http://schemas.openxmlformats.org/officeDocument/2006/relationships/image" Target="../media/image134.wmf"/><Relationship Id="rId32" Type="http://schemas.openxmlformats.org/officeDocument/2006/relationships/oleObject" Target="../embeddings/oleObject96.bin"/><Relationship Id="rId31" Type="http://schemas.openxmlformats.org/officeDocument/2006/relationships/image" Target="../media/image133.wmf"/><Relationship Id="rId30" Type="http://schemas.openxmlformats.org/officeDocument/2006/relationships/oleObject" Target="../embeddings/oleObject95.bin"/><Relationship Id="rId3" Type="http://schemas.openxmlformats.org/officeDocument/2006/relationships/image" Target="../media/image119.png"/><Relationship Id="rId29" Type="http://schemas.openxmlformats.org/officeDocument/2006/relationships/image" Target="../media/image132.wmf"/><Relationship Id="rId28" Type="http://schemas.openxmlformats.org/officeDocument/2006/relationships/oleObject" Target="../embeddings/oleObject94.bin"/><Relationship Id="rId27" Type="http://schemas.openxmlformats.org/officeDocument/2006/relationships/image" Target="../media/image131.wmf"/><Relationship Id="rId26" Type="http://schemas.openxmlformats.org/officeDocument/2006/relationships/oleObject" Target="../embeddings/oleObject93.bin"/><Relationship Id="rId25" Type="http://schemas.openxmlformats.org/officeDocument/2006/relationships/image" Target="../media/image130.wmf"/><Relationship Id="rId24" Type="http://schemas.openxmlformats.org/officeDocument/2006/relationships/oleObject" Target="../embeddings/oleObject92.bin"/><Relationship Id="rId23" Type="http://schemas.openxmlformats.org/officeDocument/2006/relationships/image" Target="../media/image129.wmf"/><Relationship Id="rId22" Type="http://schemas.openxmlformats.org/officeDocument/2006/relationships/oleObject" Target="../embeddings/oleObject91.bin"/><Relationship Id="rId21" Type="http://schemas.openxmlformats.org/officeDocument/2006/relationships/image" Target="../media/image128.wmf"/><Relationship Id="rId20" Type="http://schemas.openxmlformats.org/officeDocument/2006/relationships/oleObject" Target="../embeddings/oleObject90.bin"/><Relationship Id="rId2" Type="http://schemas.openxmlformats.org/officeDocument/2006/relationships/image" Target="../media/image118.wmf"/><Relationship Id="rId19" Type="http://schemas.openxmlformats.org/officeDocument/2006/relationships/image" Target="../media/image127.wmf"/><Relationship Id="rId18" Type="http://schemas.openxmlformats.org/officeDocument/2006/relationships/oleObject" Target="../embeddings/oleObject89.bin"/><Relationship Id="rId17" Type="http://schemas.openxmlformats.org/officeDocument/2006/relationships/image" Target="../media/image126.wmf"/><Relationship Id="rId16" Type="http://schemas.openxmlformats.org/officeDocument/2006/relationships/oleObject" Target="../embeddings/oleObject88.bin"/><Relationship Id="rId15" Type="http://schemas.openxmlformats.org/officeDocument/2006/relationships/image" Target="../media/image125.wmf"/><Relationship Id="rId14" Type="http://schemas.openxmlformats.org/officeDocument/2006/relationships/oleObject" Target="../embeddings/oleObject87.bin"/><Relationship Id="rId13" Type="http://schemas.openxmlformats.org/officeDocument/2006/relationships/image" Target="../media/image124.wmf"/><Relationship Id="rId12" Type="http://schemas.openxmlformats.org/officeDocument/2006/relationships/oleObject" Target="../embeddings/oleObject86.bin"/><Relationship Id="rId11" Type="http://schemas.openxmlformats.org/officeDocument/2006/relationships/image" Target="../media/image123.wmf"/><Relationship Id="rId10" Type="http://schemas.openxmlformats.org/officeDocument/2006/relationships/oleObject" Target="../embeddings/oleObject85.bin"/><Relationship Id="rId1" Type="http://schemas.openxmlformats.org/officeDocument/2006/relationships/oleObject" Target="../embeddings/oleObject81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wmf"/><Relationship Id="rId8" Type="http://schemas.openxmlformats.org/officeDocument/2006/relationships/oleObject" Target="../embeddings/oleObject101.bin"/><Relationship Id="rId7" Type="http://schemas.openxmlformats.org/officeDocument/2006/relationships/image" Target="../media/image127.wmf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99.bin"/><Relationship Id="rId35" Type="http://schemas.openxmlformats.org/officeDocument/2006/relationships/vmlDrawing" Target="../drawings/vmlDrawing34.vml"/><Relationship Id="rId34" Type="http://schemas.openxmlformats.org/officeDocument/2006/relationships/slideLayout" Target="../slideLayouts/slideLayout13.xml"/><Relationship Id="rId33" Type="http://schemas.openxmlformats.org/officeDocument/2006/relationships/image" Target="../media/image123.wmf"/><Relationship Id="rId32" Type="http://schemas.openxmlformats.org/officeDocument/2006/relationships/oleObject" Target="../embeddings/oleObject113.bin"/><Relationship Id="rId31" Type="http://schemas.openxmlformats.org/officeDocument/2006/relationships/image" Target="../media/image122.wmf"/><Relationship Id="rId30" Type="http://schemas.openxmlformats.org/officeDocument/2006/relationships/oleObject" Target="../embeddings/oleObject112.bin"/><Relationship Id="rId3" Type="http://schemas.openxmlformats.org/officeDocument/2006/relationships/image" Target="../media/image119.png"/><Relationship Id="rId29" Type="http://schemas.openxmlformats.org/officeDocument/2006/relationships/image" Target="../media/image121.wmf"/><Relationship Id="rId28" Type="http://schemas.openxmlformats.org/officeDocument/2006/relationships/oleObject" Target="../embeddings/oleObject111.bin"/><Relationship Id="rId27" Type="http://schemas.openxmlformats.org/officeDocument/2006/relationships/image" Target="../media/image120.wmf"/><Relationship Id="rId26" Type="http://schemas.openxmlformats.org/officeDocument/2006/relationships/oleObject" Target="../embeddings/oleObject110.bin"/><Relationship Id="rId25" Type="http://schemas.openxmlformats.org/officeDocument/2006/relationships/image" Target="../media/image141.wmf"/><Relationship Id="rId24" Type="http://schemas.openxmlformats.org/officeDocument/2006/relationships/oleObject" Target="../embeddings/oleObject109.bin"/><Relationship Id="rId23" Type="http://schemas.openxmlformats.org/officeDocument/2006/relationships/image" Target="../media/image135.wmf"/><Relationship Id="rId22" Type="http://schemas.openxmlformats.org/officeDocument/2006/relationships/oleObject" Target="../embeddings/oleObject108.bin"/><Relationship Id="rId21" Type="http://schemas.openxmlformats.org/officeDocument/2006/relationships/image" Target="../media/image134.wmf"/><Relationship Id="rId20" Type="http://schemas.openxmlformats.org/officeDocument/2006/relationships/oleObject" Target="../embeddings/oleObject107.bin"/><Relationship Id="rId2" Type="http://schemas.openxmlformats.org/officeDocument/2006/relationships/image" Target="../media/image118.wmf"/><Relationship Id="rId19" Type="http://schemas.openxmlformats.org/officeDocument/2006/relationships/image" Target="../media/image140.wmf"/><Relationship Id="rId18" Type="http://schemas.openxmlformats.org/officeDocument/2006/relationships/oleObject" Target="../embeddings/oleObject106.bin"/><Relationship Id="rId17" Type="http://schemas.openxmlformats.org/officeDocument/2006/relationships/image" Target="../media/image139.wmf"/><Relationship Id="rId16" Type="http://schemas.openxmlformats.org/officeDocument/2006/relationships/oleObject" Target="../embeddings/oleObject105.bin"/><Relationship Id="rId15" Type="http://schemas.openxmlformats.org/officeDocument/2006/relationships/image" Target="../media/image131.wmf"/><Relationship Id="rId14" Type="http://schemas.openxmlformats.org/officeDocument/2006/relationships/oleObject" Target="../embeddings/oleObject104.bin"/><Relationship Id="rId13" Type="http://schemas.openxmlformats.org/officeDocument/2006/relationships/image" Target="../media/image138.wmf"/><Relationship Id="rId12" Type="http://schemas.openxmlformats.org/officeDocument/2006/relationships/oleObject" Target="../embeddings/oleObject103.bin"/><Relationship Id="rId11" Type="http://schemas.openxmlformats.org/officeDocument/2006/relationships/image" Target="../media/image129.wmf"/><Relationship Id="rId10" Type="http://schemas.openxmlformats.org/officeDocument/2006/relationships/oleObject" Target="../embeddings/oleObject102.bin"/><Relationship Id="rId1" Type="http://schemas.openxmlformats.org/officeDocument/2006/relationships/oleObject" Target="../embeddings/oleObject9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44.xml"/><Relationship Id="rId2" Type="http://schemas.openxmlformats.org/officeDocument/2006/relationships/slide" Target="slide30.xml"/><Relationship Id="rId1" Type="http://schemas.openxmlformats.org/officeDocument/2006/relationships/slide" Target="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42.wmf"/><Relationship Id="rId1" Type="http://schemas.openxmlformats.org/officeDocument/2006/relationships/oleObject" Target="../embeddings/oleObject11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47.png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146.png"/><Relationship Id="rId1" Type="http://schemas.openxmlformats.org/officeDocument/2006/relationships/oleObject" Target="../embeddings/oleObject11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50.png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149.png"/><Relationship Id="rId1" Type="http://schemas.openxmlformats.org/officeDocument/2006/relationships/oleObject" Target="../embeddings/oleObject11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52.png"/><Relationship Id="rId1" Type="http://schemas.openxmlformats.org/officeDocument/2006/relationships/oleObject" Target="../embeddings/oleObject122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oleObject" Target="../embeddings/oleObject128.bin"/><Relationship Id="rId7" Type="http://schemas.openxmlformats.org/officeDocument/2006/relationships/image" Target="../media/image158.wmf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26.bin"/><Relationship Id="rId3" Type="http://schemas.openxmlformats.org/officeDocument/2006/relationships/image" Target="../media/image156.wmf"/><Relationship Id="rId2" Type="http://schemas.openxmlformats.org/officeDocument/2006/relationships/oleObject" Target="../embeddings/oleObject125.bin"/><Relationship Id="rId12" Type="http://schemas.openxmlformats.org/officeDocument/2006/relationships/notesSlide" Target="../notesSlides/notesSlide14.xml"/><Relationship Id="rId11" Type="http://schemas.openxmlformats.org/officeDocument/2006/relationships/vmlDrawing" Target="../drawings/vmlDrawing39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160.png"/><Relationship Id="rId3" Type="http://schemas.openxmlformats.org/officeDocument/2006/relationships/oleObject" Target="../embeddings/oleObject130.bin"/><Relationship Id="rId2" Type="http://schemas.openxmlformats.org/officeDocument/2006/relationships/image" Target="../media/image159.png"/><Relationship Id="rId1" Type="http://schemas.openxmlformats.org/officeDocument/2006/relationships/oleObject" Target="../embeddings/oleObject12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jpeg"/><Relationship Id="rId1" Type="http://schemas.openxmlformats.org/officeDocument/2006/relationships/image" Target="../media/image16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6.png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65.png"/><Relationship Id="rId1" Type="http://schemas.openxmlformats.org/officeDocument/2006/relationships/oleObject" Target="../embeddings/oleObject131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4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68.png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67.png"/><Relationship Id="rId1" Type="http://schemas.openxmlformats.org/officeDocument/2006/relationships/oleObject" Target="../embeddings/oleObject133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oleObject" Target="../embeddings/oleObject136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6.w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142.wmf"/><Relationship Id="rId1" Type="http://schemas.openxmlformats.org/officeDocument/2006/relationships/oleObject" Target="../embeddings/oleObject138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8.wmf"/><Relationship Id="rId2" Type="http://schemas.openxmlformats.org/officeDocument/2006/relationships/oleObject" Target="../embeddings/oleObject140.bin"/><Relationship Id="rId1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5.bin"/><Relationship Id="rId8" Type="http://schemas.openxmlformats.org/officeDocument/2006/relationships/image" Target="../media/image181.wmf"/><Relationship Id="rId7" Type="http://schemas.openxmlformats.org/officeDocument/2006/relationships/oleObject" Target="../embeddings/oleObject144.bin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79.wmf"/><Relationship Id="rId3" Type="http://schemas.openxmlformats.org/officeDocument/2006/relationships/oleObject" Target="../embeddings/oleObject142.bin"/><Relationship Id="rId20" Type="http://schemas.openxmlformats.org/officeDocument/2006/relationships/vmlDrawing" Target="../drawings/vmlDrawing47.vml"/><Relationship Id="rId2" Type="http://schemas.openxmlformats.org/officeDocument/2006/relationships/image" Target="../media/image17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6.wmf"/><Relationship Id="rId17" Type="http://schemas.openxmlformats.org/officeDocument/2006/relationships/oleObject" Target="../embeddings/oleObject149.bin"/><Relationship Id="rId16" Type="http://schemas.openxmlformats.org/officeDocument/2006/relationships/image" Target="../media/image185.wmf"/><Relationship Id="rId15" Type="http://schemas.openxmlformats.org/officeDocument/2006/relationships/oleObject" Target="../embeddings/oleObject148.bin"/><Relationship Id="rId14" Type="http://schemas.openxmlformats.org/officeDocument/2006/relationships/image" Target="../media/image184.wmf"/><Relationship Id="rId13" Type="http://schemas.openxmlformats.org/officeDocument/2006/relationships/oleObject" Target="../embeddings/oleObject147.bin"/><Relationship Id="rId12" Type="http://schemas.openxmlformats.org/officeDocument/2006/relationships/image" Target="../media/image183.wmf"/><Relationship Id="rId11" Type="http://schemas.openxmlformats.org/officeDocument/2006/relationships/oleObject" Target="../embeddings/oleObject146.bin"/><Relationship Id="rId10" Type="http://schemas.openxmlformats.org/officeDocument/2006/relationships/image" Target="../media/image182.wmf"/><Relationship Id="rId1" Type="http://schemas.openxmlformats.org/officeDocument/2006/relationships/oleObject" Target="../embeddings/oleObject141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7.jpe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3.bin"/><Relationship Id="rId8" Type="http://schemas.openxmlformats.org/officeDocument/2006/relationships/image" Target="../media/image191.wmf"/><Relationship Id="rId7" Type="http://schemas.openxmlformats.org/officeDocument/2006/relationships/oleObject" Target="../embeddings/oleObject152.bin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89.wmf"/><Relationship Id="rId3" Type="http://schemas.openxmlformats.org/officeDocument/2006/relationships/oleObject" Target="../embeddings/oleObject150.bin"/><Relationship Id="rId24" Type="http://schemas.openxmlformats.org/officeDocument/2006/relationships/vmlDrawing" Target="../drawings/vmlDrawing48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98.wmf"/><Relationship Id="rId21" Type="http://schemas.openxmlformats.org/officeDocument/2006/relationships/oleObject" Target="../embeddings/oleObject159.bin"/><Relationship Id="rId20" Type="http://schemas.openxmlformats.org/officeDocument/2006/relationships/image" Target="../media/image197.wmf"/><Relationship Id="rId2" Type="http://schemas.openxmlformats.org/officeDocument/2006/relationships/image" Target="../media/image188.jpeg"/><Relationship Id="rId19" Type="http://schemas.openxmlformats.org/officeDocument/2006/relationships/oleObject" Target="../embeddings/oleObject158.bin"/><Relationship Id="rId18" Type="http://schemas.openxmlformats.org/officeDocument/2006/relationships/image" Target="../media/image196.wmf"/><Relationship Id="rId17" Type="http://schemas.openxmlformats.org/officeDocument/2006/relationships/oleObject" Target="../embeddings/oleObject157.bin"/><Relationship Id="rId16" Type="http://schemas.openxmlformats.org/officeDocument/2006/relationships/image" Target="../media/image195.wmf"/><Relationship Id="rId15" Type="http://schemas.openxmlformats.org/officeDocument/2006/relationships/oleObject" Target="../embeddings/oleObject156.bin"/><Relationship Id="rId14" Type="http://schemas.openxmlformats.org/officeDocument/2006/relationships/image" Target="../media/image194.wmf"/><Relationship Id="rId13" Type="http://schemas.openxmlformats.org/officeDocument/2006/relationships/oleObject" Target="../embeddings/oleObject155.bin"/><Relationship Id="rId12" Type="http://schemas.openxmlformats.org/officeDocument/2006/relationships/image" Target="../media/image193.wmf"/><Relationship Id="rId11" Type="http://schemas.openxmlformats.org/officeDocument/2006/relationships/oleObject" Target="../embeddings/oleObject154.bin"/><Relationship Id="rId10" Type="http://schemas.openxmlformats.org/officeDocument/2006/relationships/image" Target="../media/image192.wmf"/><Relationship Id="rId1" Type="http://schemas.openxmlformats.org/officeDocument/2006/relationships/image" Target="../media/image187.jpe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3.bin"/><Relationship Id="rId8" Type="http://schemas.openxmlformats.org/officeDocument/2006/relationships/image" Target="../media/image199.wmf"/><Relationship Id="rId7" Type="http://schemas.openxmlformats.org/officeDocument/2006/relationships/oleObject" Target="../embeddings/oleObject162.bin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92.wmf"/><Relationship Id="rId3" Type="http://schemas.openxmlformats.org/officeDocument/2006/relationships/oleObject" Target="../embeddings/oleObject160.bin"/><Relationship Id="rId28" Type="http://schemas.openxmlformats.org/officeDocument/2006/relationships/vmlDrawing" Target="../drawings/vmlDrawing49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98.wmf"/><Relationship Id="rId25" Type="http://schemas.openxmlformats.org/officeDocument/2006/relationships/oleObject" Target="../embeddings/oleObject171.bin"/><Relationship Id="rId24" Type="http://schemas.openxmlformats.org/officeDocument/2006/relationships/image" Target="../media/image207.wmf"/><Relationship Id="rId23" Type="http://schemas.openxmlformats.org/officeDocument/2006/relationships/oleObject" Target="../embeddings/oleObject170.bin"/><Relationship Id="rId22" Type="http://schemas.openxmlformats.org/officeDocument/2006/relationships/image" Target="../media/image206.wmf"/><Relationship Id="rId21" Type="http://schemas.openxmlformats.org/officeDocument/2006/relationships/oleObject" Target="../embeddings/oleObject169.bin"/><Relationship Id="rId20" Type="http://schemas.openxmlformats.org/officeDocument/2006/relationships/image" Target="../media/image205.wmf"/><Relationship Id="rId2" Type="http://schemas.openxmlformats.org/officeDocument/2006/relationships/image" Target="../media/image188.jpeg"/><Relationship Id="rId19" Type="http://schemas.openxmlformats.org/officeDocument/2006/relationships/oleObject" Target="../embeddings/oleObject168.bin"/><Relationship Id="rId18" Type="http://schemas.openxmlformats.org/officeDocument/2006/relationships/image" Target="../media/image204.wmf"/><Relationship Id="rId17" Type="http://schemas.openxmlformats.org/officeDocument/2006/relationships/oleObject" Target="../embeddings/oleObject167.bin"/><Relationship Id="rId16" Type="http://schemas.openxmlformats.org/officeDocument/2006/relationships/image" Target="../media/image203.wmf"/><Relationship Id="rId15" Type="http://schemas.openxmlformats.org/officeDocument/2006/relationships/oleObject" Target="../embeddings/oleObject166.bin"/><Relationship Id="rId14" Type="http://schemas.openxmlformats.org/officeDocument/2006/relationships/image" Target="../media/image202.wmf"/><Relationship Id="rId13" Type="http://schemas.openxmlformats.org/officeDocument/2006/relationships/oleObject" Target="../embeddings/oleObject165.bin"/><Relationship Id="rId12" Type="http://schemas.openxmlformats.org/officeDocument/2006/relationships/image" Target="../media/image201.wmf"/><Relationship Id="rId11" Type="http://schemas.openxmlformats.org/officeDocument/2006/relationships/oleObject" Target="../embeddings/oleObject164.bin"/><Relationship Id="rId10" Type="http://schemas.openxmlformats.org/officeDocument/2006/relationships/image" Target="../media/image200.wmf"/><Relationship Id="rId1" Type="http://schemas.openxmlformats.org/officeDocument/2006/relationships/image" Target="../media/image187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75405"/>
            <a:ext cx="7772400" cy="1143001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第三章  </a:t>
            </a:r>
            <a:r>
              <a:rPr lang="zh-CN" altLang="en-US" sz="40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常用半导体器件</a:t>
            </a:r>
            <a:endParaRPr lang="zh-CN" altLang="en-US" sz="4000" dirty="0">
              <a:solidFill>
                <a:srgbClr val="00B05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100" name="Text Box 4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2000250" y="1500188"/>
            <a:ext cx="51133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§3.1  </a:t>
            </a:r>
            <a:r>
              <a:rPr lang="zh-CN" altLang="en-US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半导体基础知识</a:t>
            </a:r>
            <a:endParaRPr lang="zh-CN" altLang="en-US" sz="3200" b="1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09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000250" y="2714625"/>
            <a:ext cx="43386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§3.2  </a:t>
            </a:r>
            <a:r>
              <a:rPr lang="zh-CN" altLang="en-US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半导体二极管</a:t>
            </a:r>
            <a:endParaRPr lang="zh-CN" altLang="en-US" sz="3200" b="1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10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00250" y="3929063"/>
            <a:ext cx="44100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§3.3  </a:t>
            </a:r>
            <a:r>
              <a:rPr lang="zh-CN" altLang="en-US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晶体三极管</a:t>
            </a:r>
            <a:endParaRPr lang="zh-CN" altLang="en-US" sz="3200" b="1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11" name="Text Box 1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00250" y="5143500"/>
            <a:ext cx="4410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§3.4  </a:t>
            </a:r>
            <a:r>
              <a:rPr lang="zh-CN" altLang="en-US" sz="3200" b="1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场效应管</a:t>
            </a:r>
            <a:endParaRPr lang="zh-CN" altLang="en-US" sz="3200" b="1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19833"/>
            <a:ext cx="3128962" cy="579438"/>
          </a:xfrm>
        </p:spPr>
        <p:txBody>
          <a:bodyPr/>
          <a:lstStyle/>
          <a:p>
            <a:pPr algn="l" eaLnBrk="1" hangingPunct="1"/>
            <a:r>
              <a:rPr lang="en-US" altLang="zh-CN" sz="2800" b="1" dirty="0" smtClean="0">
                <a:solidFill>
                  <a:srgbClr val="0070C0"/>
                </a:solidFill>
                <a:ea typeface="隶书" panose="02010509060101010101" pitchFamily="49" charset="-122"/>
              </a:rPr>
              <a:t>1. PN </a:t>
            </a:r>
            <a:r>
              <a:rPr lang="zh-CN" altLang="en-US" sz="28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结的形成</a:t>
            </a:r>
            <a:endParaRPr lang="zh-CN" altLang="en-US" sz="28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5857875" y="3477152"/>
            <a:ext cx="357187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因电场作用产生的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运动称为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漂移运动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00088" y="5650966"/>
            <a:ext cx="7924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参与扩散运动的多子和漂移运动的少子数目相同，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达到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动态平衡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，就形成了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642938" y="3071813"/>
          <a:ext cx="50292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Photo Editor 照片" r:id="rId1" imgW="12963525" imgH="6715125" progId="MSPhotoEd.3">
                  <p:embed/>
                </p:oleObj>
              </mc:Choice>
              <mc:Fallback>
                <p:oleObj name="Photo Editor 照片" r:id="rId1" imgW="12963525" imgH="671512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040" r="-2040"/>
                      <a:stretch>
                        <a:fillRect/>
                      </a:stretch>
                    </p:blipFill>
                    <p:spPr bwMode="auto">
                      <a:xfrm>
                        <a:off x="642938" y="3071813"/>
                        <a:ext cx="5029200" cy="2501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 bwMode="auto">
          <a:xfrm>
            <a:off x="4572000" y="3143250"/>
            <a:ext cx="2989263" cy="1524000"/>
            <a:chOff x="2832" y="1536"/>
            <a:chExt cx="1883" cy="960"/>
          </a:xfrm>
        </p:grpSpPr>
        <p:sp>
          <p:nvSpPr>
            <p:cNvPr id="4107" name="AutoShape 7"/>
            <p:cNvSpPr/>
            <p:nvPr/>
          </p:nvSpPr>
          <p:spPr bwMode="auto">
            <a:xfrm>
              <a:off x="3744" y="1536"/>
              <a:ext cx="971" cy="292"/>
            </a:xfrm>
            <a:prstGeom prst="borderCallout1">
              <a:avLst>
                <a:gd name="adj1" fmla="val 24657"/>
                <a:gd name="adj2" fmla="val -4944"/>
                <a:gd name="adj3" fmla="val 218153"/>
                <a:gd name="adj4" fmla="val -266634"/>
              </a:avLst>
            </a:prstGeom>
            <a:solidFill>
              <a:srgbClr val="FFCCFF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/>
                <a:t>漂移运动</a:t>
              </a:r>
              <a:endParaRPr lang="zh-CN" altLang="en-US" sz="2400" b="1"/>
            </a:p>
          </p:txBody>
        </p:sp>
        <p:sp>
          <p:nvSpPr>
            <p:cNvPr id="4108" name="Line 8"/>
            <p:cNvSpPr>
              <a:spLocks noChangeShapeType="1"/>
            </p:cNvSpPr>
            <p:nvPr/>
          </p:nvSpPr>
          <p:spPr bwMode="auto">
            <a:xfrm flipV="1">
              <a:off x="2832" y="1680"/>
              <a:ext cx="912" cy="81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95288" y="1140880"/>
            <a:ext cx="85344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由于空间电荷区的产生，形成了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内电场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，其方向由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区指向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区，从而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阻止扩散运动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的进行。内电场使空穴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区向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区、自由电子从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区向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区运动。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813248" y="4667250"/>
            <a:ext cx="364331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参与漂移运动的是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少子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utoUpdateAnimBg="0"/>
      <p:bldP spid="13316" grpId="0"/>
      <p:bldP spid="13321" grpId="0" autoUpdateAnimBg="0" build="p"/>
      <p:bldP spid="1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Dz010106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8" r="-1888" b="18332"/>
          <a:stretch>
            <a:fillRect/>
          </a:stretch>
        </p:blipFill>
        <p:spPr bwMode="auto">
          <a:xfrm>
            <a:off x="428625" y="1285875"/>
            <a:ext cx="4191000" cy="2981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 descr="Dz01010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3510" b="16399"/>
          <a:stretch>
            <a:fillRect/>
          </a:stretch>
        </p:blipFill>
        <p:spPr bwMode="auto">
          <a:xfrm>
            <a:off x="4876800" y="1357313"/>
            <a:ext cx="4267200" cy="2971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57188" y="4500563"/>
            <a:ext cx="3962400" cy="2124075"/>
          </a:xfrm>
          <a:prstGeom prst="rect">
            <a:avLst/>
          </a:prstGeom>
          <a:solidFill>
            <a:srgbClr val="FFFFCC"/>
          </a:solidFill>
          <a:ln w="9525">
            <a:solidFill>
              <a:srgbClr val="00B05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结加</a:t>
            </a:r>
            <a:r>
              <a:rPr kumimoji="1" lang="zh-CN" altLang="en-US" sz="2400" b="1">
                <a:solidFill>
                  <a:srgbClr val="D60093"/>
                </a:solidFill>
                <a:latin typeface="宋体" panose="02010600030101010101" pitchFamily="2" charset="-122"/>
              </a:rPr>
              <a:t>正向电压</a:t>
            </a:r>
            <a:r>
              <a:rPr kumimoji="1" lang="zh-CN" altLang="en-US" sz="2400" b="1">
                <a:solidFill>
                  <a:srgbClr val="00B050"/>
                </a:solidFill>
                <a:latin typeface="宋体" panose="02010600030101010101" pitchFamily="2" charset="-122"/>
              </a:rPr>
              <a:t>导通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    由于外电源的作用，耗尽层变窄，加剧扩散运动，形成扩散电流，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结处于导通状态。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4876800" y="4500563"/>
            <a:ext cx="4267200" cy="2109787"/>
          </a:xfrm>
          <a:prstGeom prst="rect">
            <a:avLst/>
          </a:prstGeom>
          <a:solidFill>
            <a:srgbClr val="FFCCFF"/>
          </a:solidFill>
          <a:ln w="9525">
            <a:solidFill>
              <a:srgbClr val="FF33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结加</a:t>
            </a:r>
            <a:r>
              <a:rPr kumimoji="1" lang="zh-CN" altLang="en-US" sz="2400" b="1">
                <a:solidFill>
                  <a:srgbClr val="D60093"/>
                </a:solidFill>
                <a:latin typeface="宋体" panose="02010600030101010101" pitchFamily="2" charset="-122"/>
              </a:rPr>
              <a:t>反向电压</a:t>
            </a:r>
            <a:r>
              <a:rPr kumimoji="1" lang="zh-CN" altLang="en-US" sz="2400" b="1">
                <a:solidFill>
                  <a:srgbClr val="00B050"/>
                </a:solidFill>
                <a:latin typeface="宋体" panose="02010600030101010101" pitchFamily="2" charset="-122"/>
              </a:rPr>
              <a:t>截止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    耗尽层变宽，阻止扩散运动，有利于漂移运动，形成漂移电流。由于电流很小，故可近似认为其截止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不导通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。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28600" y="1524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title"/>
          </p:nvPr>
        </p:nvSpPr>
        <p:spPr>
          <a:xfrm>
            <a:off x="642938" y="785813"/>
            <a:ext cx="3857625" cy="400050"/>
          </a:xfrm>
          <a:solidFill>
            <a:schemeClr val="bg1"/>
          </a:solidFill>
        </p:spPr>
        <p:txBody>
          <a:bodyPr/>
          <a:lstStyle/>
          <a:p>
            <a:pPr algn="l" eaLnBrk="1" hangingPunct="1"/>
            <a:r>
              <a:rPr lang="en-US" altLang="zh-CN" sz="2800" b="1" dirty="0" smtClean="0">
                <a:solidFill>
                  <a:srgbClr val="0070C0"/>
                </a:solidFill>
                <a:ea typeface="隶书" panose="02010509060101010101" pitchFamily="49" charset="-122"/>
              </a:rPr>
              <a:t>2. PN </a:t>
            </a:r>
            <a:r>
              <a:rPr lang="zh-CN" altLang="en-US" sz="28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结的单向导电性</a:t>
            </a:r>
            <a:endParaRPr lang="zh-CN" altLang="en-US" sz="28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2071688" y="1143000"/>
            <a:ext cx="857250" cy="428625"/>
          </a:xfrm>
          <a:prstGeom prst="ellipse">
            <a:avLst/>
          </a:prstGeom>
          <a:gradFill rotWithShape="1">
            <a:gsLst>
              <a:gs pos="0">
                <a:srgbClr val="FF3300">
                  <a:alpha val="10001"/>
                </a:srgbClr>
              </a:gs>
              <a:gs pos="100000">
                <a:srgbClr val="761800">
                  <a:alpha val="10001"/>
                </a:srgbClr>
              </a:gs>
            </a:gsLst>
            <a:lin ang="5400000" scaled="1"/>
          </a:gra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6500813" y="1285875"/>
            <a:ext cx="857250" cy="428625"/>
          </a:xfrm>
          <a:prstGeom prst="ellipse">
            <a:avLst/>
          </a:prstGeom>
          <a:gradFill rotWithShape="1">
            <a:gsLst>
              <a:gs pos="0">
                <a:srgbClr val="FF3300">
                  <a:alpha val="10001"/>
                </a:srgbClr>
              </a:gs>
              <a:gs pos="100000">
                <a:srgbClr val="761800">
                  <a:alpha val="10001"/>
                </a:srgbClr>
              </a:gs>
            </a:gsLst>
            <a:lin ang="5400000" scaled="1"/>
          </a:gra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1" grpId="0" animBg="1" autoUpdateAnimBg="0"/>
      <p:bldP spid="58375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538162"/>
            <a:ext cx="4891087" cy="66357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70C0"/>
                </a:solidFill>
                <a:ea typeface="隶书" panose="02010509060101010101" pitchFamily="49" charset="-122"/>
              </a:rPr>
              <a:t>3</a:t>
            </a:r>
            <a:r>
              <a:rPr lang="en-US" altLang="zh-CN" sz="2800" b="1" dirty="0" smtClean="0">
                <a:solidFill>
                  <a:srgbClr val="0070C0"/>
                </a:solidFill>
                <a:ea typeface="隶书" panose="02010509060101010101" pitchFamily="49" charset="-122"/>
              </a:rPr>
              <a:t>. PN </a:t>
            </a:r>
            <a:r>
              <a:rPr lang="zh-CN" altLang="en-US" sz="28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结的电容效应</a:t>
            </a:r>
            <a:endParaRPr lang="zh-CN" altLang="en-US" sz="28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819327" y="1101372"/>
            <a:ext cx="434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kumimoji="1"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势垒电容</a:t>
            </a:r>
            <a:endParaRPr kumimoji="1"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14425" y="1570213"/>
            <a:ext cx="7345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结外加电压变化时，空间电荷区的宽度将发生变化，有电荷的积累和释放的过程，与电容的充放电相同，其等效电容称为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势垒电容</a:t>
            </a:r>
            <a:r>
              <a:rPr kumimoji="1" lang="en-US" altLang="zh-CN" sz="2400" b="1" i="1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83568" y="2782713"/>
            <a:ext cx="2889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kumimoji="1"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扩散电容</a:t>
            </a:r>
            <a:endParaRPr kumimoji="1"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970757" y="3267254"/>
            <a:ext cx="73453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结外加的正向电压变化时，在扩散路程中载流子的浓度及其梯度均有变化，也有电荷的积累和释放的过程，其等效电容称为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扩散电容</a:t>
            </a:r>
            <a:r>
              <a:rPr kumimoji="1" lang="en-US" altLang="zh-CN" sz="2400" b="1" i="1" dirty="0">
                <a:solidFill>
                  <a:srgbClr val="D60093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rgbClr val="D60093"/>
                </a:solidFill>
                <a:latin typeface="Times New Roman" panose="02020603050405020304" pitchFamily="18" charset="0"/>
              </a:rPr>
              <a:t>d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 bwMode="auto">
          <a:xfrm>
            <a:off x="2040087" y="4613365"/>
            <a:ext cx="3065462" cy="519112"/>
            <a:chOff x="1281" y="2989"/>
            <a:chExt cx="1931" cy="327"/>
          </a:xfrm>
        </p:grpSpPr>
        <p:graphicFrame>
          <p:nvGraphicFramePr>
            <p:cNvPr id="5122" name="Object 8"/>
            <p:cNvGraphicFramePr>
              <a:graphicFrameLocks noChangeAspect="1"/>
            </p:cNvGraphicFramePr>
            <p:nvPr/>
          </p:nvGraphicFramePr>
          <p:xfrm>
            <a:off x="2145" y="2989"/>
            <a:ext cx="1067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Equation" r:id="rId1" imgW="787400" imgH="241300" progId="Equation.3">
                    <p:embed/>
                  </p:oleObj>
                </mc:Choice>
                <mc:Fallback>
                  <p:oleObj name="Equation" r:id="rId1" imgW="787400" imgH="241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" y="2989"/>
                          <a:ext cx="1067" cy="32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19050">
                          <a:solidFill>
                            <a:srgbClr val="FF99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4" name="Text Box 9"/>
            <p:cNvSpPr txBox="1">
              <a:spLocks noChangeArrowheads="1"/>
            </p:cNvSpPr>
            <p:nvPr/>
          </p:nvSpPr>
          <p:spPr bwMode="auto">
            <a:xfrm>
              <a:off x="1281" y="2989"/>
              <a:ext cx="12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结电容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：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827088" y="5199901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结电容不是常量！（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why?)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819327" y="5648325"/>
            <a:ext cx="81359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/>
              <a:t>        由于</a:t>
            </a:r>
            <a:r>
              <a:rPr kumimoji="1" lang="en-US" altLang="zh-CN" sz="2400" b="1" i="1" dirty="0" err="1"/>
              <a:t>C</a:t>
            </a:r>
            <a:r>
              <a:rPr kumimoji="1" lang="en-US" altLang="zh-CN" sz="2400" b="1" baseline="-25000" dirty="0" err="1"/>
              <a:t>j</a:t>
            </a:r>
            <a:r>
              <a:rPr kumimoji="1" lang="zh-CN" altLang="en-US" sz="2400" b="1" dirty="0"/>
              <a:t>的存在，若</a:t>
            </a:r>
            <a:r>
              <a:rPr kumimoji="1" lang="en-US" altLang="zh-CN" sz="2400" b="1" dirty="0"/>
              <a:t>PN</a:t>
            </a:r>
            <a:r>
              <a:rPr kumimoji="1" lang="zh-CN" altLang="en-US" sz="2400" b="1" dirty="0"/>
              <a:t>结外加电信号工作频率高到一定程度，则失去单向导电性！</a:t>
            </a:r>
            <a:endParaRPr kumimoji="1" lang="zh-CN" altLang="en-US" sz="2400" b="1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3" grpId="0" autoUpdateAnimBg="0" build="p"/>
      <p:bldP spid="15364" grpId="0" autoUpdateAnimBg="0" build="p"/>
      <p:bldP spid="15365" grpId="0" autoUpdateAnimBg="0" build="p"/>
      <p:bldP spid="15366" grpId="0" autoUpdateAnimBg="0" build="p"/>
      <p:bldP spid="15370" grpId="0" autoUpdateAnimBg="0" build="p"/>
      <p:bldP spid="153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715220"/>
            <a:ext cx="2663825" cy="504825"/>
          </a:xfrm>
        </p:spPr>
        <p:txBody>
          <a:bodyPr/>
          <a:lstStyle/>
          <a:p>
            <a:pPr algn="l" eaLnBrk="1" hangingPunct="1"/>
            <a:r>
              <a:rPr lang="zh-CN" altLang="en-US" sz="36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</a:t>
            </a:r>
            <a:endParaRPr lang="zh-CN" altLang="en-US" sz="36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54931"/>
            <a:ext cx="7961312" cy="5229225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为什么将自然界导电性能中等的半导体材料制成本征半导体，导电性能</a:t>
            </a:r>
            <a:r>
              <a:rPr lang="zh-CN" altLang="en-US" sz="2800" b="1" dirty="0">
                <a:solidFill>
                  <a:srgbClr val="FF3300"/>
                </a:solidFill>
              </a:rPr>
              <a:t>极差</a:t>
            </a:r>
            <a:r>
              <a:rPr lang="zh-CN" altLang="en-US" sz="2800" b="1" dirty="0"/>
              <a:t>，又将其</a:t>
            </a:r>
            <a:r>
              <a:rPr lang="zh-CN" altLang="en-US" sz="2800" b="1" dirty="0">
                <a:solidFill>
                  <a:srgbClr val="FF3300"/>
                </a:solidFill>
              </a:rPr>
              <a:t>掺杂以改善</a:t>
            </a:r>
            <a:r>
              <a:rPr lang="zh-CN" altLang="en-US" sz="2800" b="1" dirty="0"/>
              <a:t>导电性能？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为什么半导体器件的</a:t>
            </a:r>
            <a:r>
              <a:rPr lang="zh-CN" altLang="en-US" sz="2800" b="1" dirty="0">
                <a:solidFill>
                  <a:srgbClr val="00B050"/>
                </a:solidFill>
              </a:rPr>
              <a:t>温度稳定性差</a:t>
            </a:r>
            <a:r>
              <a:rPr lang="zh-CN" altLang="en-US" sz="2800" b="1" dirty="0"/>
              <a:t>？是多子还是少子是影响温度稳定性的主要因素？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/>
              <a:t>PN</a:t>
            </a:r>
            <a:r>
              <a:rPr lang="zh-CN" altLang="en-US" sz="2800" b="1" dirty="0"/>
              <a:t>结在</a:t>
            </a:r>
            <a:r>
              <a:rPr lang="en-US" altLang="zh-CN" sz="2800" b="1" dirty="0"/>
              <a:t>P</a:t>
            </a:r>
            <a:r>
              <a:rPr lang="zh-CN" altLang="en-US" sz="2800" b="1" dirty="0"/>
              <a:t>区和</a:t>
            </a:r>
            <a:r>
              <a:rPr lang="en-US" altLang="zh-CN" sz="2800" b="1" dirty="0"/>
              <a:t>N</a:t>
            </a:r>
            <a:r>
              <a:rPr lang="zh-CN" altLang="en-US" sz="2800" b="1" dirty="0"/>
              <a:t>区中的耗尽层</a:t>
            </a:r>
            <a:r>
              <a:rPr lang="zh-CN" altLang="en-US" sz="2800" b="1" dirty="0">
                <a:solidFill>
                  <a:srgbClr val="D60093"/>
                </a:solidFill>
              </a:rPr>
              <a:t>宽度</a:t>
            </a:r>
            <a:r>
              <a:rPr lang="zh-CN" altLang="en-US" sz="2800" b="1" dirty="0"/>
              <a:t>是一样的吗？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为什么半导体器件有</a:t>
            </a:r>
            <a:r>
              <a:rPr lang="zh-CN" altLang="en-US" sz="2800" b="1" dirty="0">
                <a:solidFill>
                  <a:srgbClr val="7030A0"/>
                </a:solidFill>
              </a:rPr>
              <a:t>最高工作频率</a:t>
            </a:r>
            <a:r>
              <a:rPr lang="zh-CN" altLang="en-US" sz="2800" b="1" dirty="0"/>
              <a:t>？</a:t>
            </a:r>
            <a:endParaRPr lang="zh-CN" altLang="en-US" sz="2800" b="1" dirty="0"/>
          </a:p>
        </p:txBody>
      </p:sp>
      <p:grpSp>
        <p:nvGrpSpPr>
          <p:cNvPr id="2" name="Group 12"/>
          <p:cNvGrpSpPr/>
          <p:nvPr/>
        </p:nvGrpSpPr>
        <p:grpSpPr bwMode="auto">
          <a:xfrm>
            <a:off x="956469" y="5369719"/>
            <a:ext cx="6985000" cy="1214437"/>
            <a:chOff x="612" y="2965"/>
            <a:chExt cx="4400" cy="765"/>
          </a:xfrm>
        </p:grpSpPr>
        <p:sp>
          <p:nvSpPr>
            <p:cNvPr id="57351" name="Text Box 9"/>
            <p:cNvSpPr txBox="1">
              <a:spLocks noChangeArrowheads="1"/>
            </p:cNvSpPr>
            <p:nvPr/>
          </p:nvSpPr>
          <p:spPr bwMode="auto">
            <a:xfrm>
              <a:off x="3515" y="3385"/>
              <a:ext cx="1089" cy="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3300"/>
                  </a:solidFill>
                </a:rPr>
                <a:t>课堂练习</a:t>
              </a:r>
              <a:endParaRPr lang="zh-CN" altLang="en-US" sz="2800" b="1">
                <a:solidFill>
                  <a:srgbClr val="FF3300"/>
                </a:solidFill>
              </a:endParaRPr>
            </a:p>
          </p:txBody>
        </p:sp>
        <p:sp>
          <p:nvSpPr>
            <p:cNvPr id="57352" name="Line 10"/>
            <p:cNvSpPr>
              <a:spLocks noChangeShapeType="1"/>
            </p:cNvSpPr>
            <p:nvPr/>
          </p:nvSpPr>
          <p:spPr bwMode="auto">
            <a:xfrm flipV="1">
              <a:off x="4150" y="2965"/>
              <a:ext cx="107" cy="4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3" name="Line 11"/>
            <p:cNvSpPr>
              <a:spLocks noChangeShapeType="1"/>
            </p:cNvSpPr>
            <p:nvPr/>
          </p:nvSpPr>
          <p:spPr bwMode="auto">
            <a:xfrm>
              <a:off x="612" y="2965"/>
              <a:ext cx="4400" cy="0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424921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32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417" name="Text Box 9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1083149" y="1731570"/>
            <a:ext cx="6702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一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、半导体二极管的几种常见结构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18" name="Text Box 10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071563" y="2746727"/>
            <a:ext cx="5832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二、二极管的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伏安特性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19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53472" y="4705788"/>
            <a:ext cx="4881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四、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二极管的等效电路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20" name="Text Box 1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83149" y="3792933"/>
            <a:ext cx="480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三、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二极管的主要参数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21" name="Text Box 13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53472" y="5618644"/>
            <a:ext cx="434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五、稳压二极管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92956"/>
            <a:ext cx="8229600" cy="58102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一</a:t>
            </a:r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、半导体二极管的几种常见结构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97102" y="1829991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将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结封装，引出两个电极，就构成了二极管。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5972424" y="609599"/>
          <a:ext cx="2851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Photo Editor 照片" r:id="rId1" imgW="6791325" imgH="2257425" progId="MSPhotoEd.3">
                  <p:embed/>
                </p:oleObj>
              </mc:Choice>
              <mc:Fallback>
                <p:oleObj name="Photo Editor 照片" r:id="rId1" imgW="6791325" imgH="2257425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424" y="609599"/>
                        <a:ext cx="285115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30" name="Picture 10" descr="二极管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5" t="32445" r="12996" b="27780"/>
          <a:stretch>
            <a:fillRect/>
          </a:stretch>
        </p:blipFill>
        <p:spPr>
          <a:xfrm>
            <a:off x="2076273" y="2620566"/>
            <a:ext cx="5256213" cy="2628900"/>
          </a:xfrm>
          <a:noFill/>
        </p:spPr>
      </p:pic>
      <p:sp>
        <p:nvSpPr>
          <p:cNvPr id="56332" name="AutoShape 12"/>
          <p:cNvSpPr/>
          <p:nvPr/>
        </p:nvSpPr>
        <p:spPr bwMode="auto">
          <a:xfrm>
            <a:off x="1149351" y="5568950"/>
            <a:ext cx="1130300" cy="720725"/>
          </a:xfrm>
          <a:prstGeom prst="borderCallout1">
            <a:avLst>
              <a:gd name="adj1" fmla="val 15861"/>
              <a:gd name="adj2" fmla="val 106741"/>
              <a:gd name="adj3" fmla="val -43833"/>
              <a:gd name="adj4" fmla="val 171630"/>
            </a:avLst>
          </a:prstGeom>
          <a:solidFill>
            <a:srgbClr val="CC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小功率二极管</a:t>
            </a:r>
            <a:endParaRPr lang="zh-CN" altLang="en-US" sz="2000" b="1"/>
          </a:p>
        </p:txBody>
      </p:sp>
      <p:sp>
        <p:nvSpPr>
          <p:cNvPr id="56333" name="AutoShape 13"/>
          <p:cNvSpPr/>
          <p:nvPr/>
        </p:nvSpPr>
        <p:spPr bwMode="auto">
          <a:xfrm>
            <a:off x="3172002" y="5582841"/>
            <a:ext cx="1130300" cy="720725"/>
          </a:xfrm>
          <a:prstGeom prst="borderCallout1">
            <a:avLst>
              <a:gd name="adj1" fmla="val 15861"/>
              <a:gd name="adj2" fmla="val 106741"/>
              <a:gd name="adj3" fmla="val -68500"/>
              <a:gd name="adj4" fmla="val 139468"/>
            </a:avLst>
          </a:prstGeom>
          <a:solidFill>
            <a:srgbClr val="CC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大功率二极管</a:t>
            </a:r>
            <a:endParaRPr lang="zh-CN" altLang="en-US" sz="2000" b="1"/>
          </a:p>
        </p:txBody>
      </p:sp>
      <p:sp>
        <p:nvSpPr>
          <p:cNvPr id="56334" name="AutoShape 14"/>
          <p:cNvSpPr/>
          <p:nvPr/>
        </p:nvSpPr>
        <p:spPr bwMode="auto">
          <a:xfrm>
            <a:off x="5802313" y="5562909"/>
            <a:ext cx="1130300" cy="720725"/>
          </a:xfrm>
          <a:prstGeom prst="borderCallout1">
            <a:avLst>
              <a:gd name="adj1" fmla="val 15861"/>
              <a:gd name="adj2" fmla="val -6741"/>
              <a:gd name="adj3" fmla="val -35241"/>
              <a:gd name="adj4" fmla="val -27949"/>
            </a:avLst>
          </a:prstGeom>
          <a:solidFill>
            <a:srgbClr val="CC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/>
              <a:t>稳压</a:t>
            </a:r>
            <a:endParaRPr lang="zh-CN" altLang="en-US" sz="2000" b="1" dirty="0"/>
          </a:p>
          <a:p>
            <a:pPr algn="ctr" eaLnBrk="1" hangingPunct="1"/>
            <a:r>
              <a:rPr lang="zh-CN" altLang="en-US" sz="2000" b="1" dirty="0"/>
              <a:t>二极管</a:t>
            </a:r>
            <a:endParaRPr lang="zh-CN" altLang="en-US" sz="2000" b="1" dirty="0"/>
          </a:p>
        </p:txBody>
      </p:sp>
      <p:sp>
        <p:nvSpPr>
          <p:cNvPr id="56335" name="AutoShape 15"/>
          <p:cNvSpPr/>
          <p:nvPr/>
        </p:nvSpPr>
        <p:spPr bwMode="auto">
          <a:xfrm>
            <a:off x="7596336" y="5545579"/>
            <a:ext cx="1130300" cy="720725"/>
          </a:xfrm>
          <a:prstGeom prst="borderCallout1">
            <a:avLst>
              <a:gd name="adj1" fmla="val 15861"/>
              <a:gd name="adj2" fmla="val -6741"/>
              <a:gd name="adj3" fmla="val -89810"/>
              <a:gd name="adj4" fmla="val -106667"/>
            </a:avLst>
          </a:prstGeom>
          <a:solidFill>
            <a:srgbClr val="CC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/>
              <a:t>发光</a:t>
            </a:r>
            <a:endParaRPr lang="zh-CN" altLang="en-US" sz="2000" b="1" dirty="0"/>
          </a:p>
          <a:p>
            <a:pPr algn="ctr" eaLnBrk="1" hangingPunct="1"/>
            <a:r>
              <a:rPr lang="zh-CN" altLang="en-US" sz="2000" b="1" dirty="0"/>
              <a:t>二极管</a:t>
            </a:r>
            <a:endParaRPr lang="zh-CN" altLang="en-US" sz="2000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-428625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 </a:t>
            </a:r>
            <a:r>
              <a:rPr lang="en-US" altLang="zh-CN" sz="2800" b="1" kern="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P15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84168" y="1047942"/>
            <a:ext cx="2857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P                      </a:t>
            </a:r>
            <a:r>
              <a:rPr kumimoji="1" lang="en-US" altLang="zh-CN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N</a:t>
            </a:r>
            <a:endParaRPr kumimoji="1" lang="zh-CN" altLang="en-US" sz="2800" b="1" dirty="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autoUpdateAnimBg="0" build="p"/>
      <p:bldP spid="56332" grpId="0" animBg="1"/>
      <p:bldP spid="56333" grpId="0" animBg="1"/>
      <p:bldP spid="56334" grpId="0" animBg="1"/>
      <p:bldP spid="56335" grpId="0" animBg="1"/>
      <p:bldP spid="11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z01020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928688"/>
            <a:ext cx="7315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0" y="2428875"/>
          <a:ext cx="9144000" cy="178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Photo Editor 照片" r:id="rId2" imgW="39633525" imgH="8867775" progId="MSPhotoEd.3">
                  <p:embed/>
                </p:oleObj>
              </mc:Choice>
              <mc:Fallback>
                <p:oleObj name="Photo Editor 照片" r:id="rId2" imgW="39633525" imgH="886777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28875"/>
                        <a:ext cx="9144000" cy="178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3528" y="4721057"/>
            <a:ext cx="2667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点接触型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：结面积小，结电容小，故结允许的电流小，最高工作频率高。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357563" y="4721056"/>
            <a:ext cx="25908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面接触型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：结面积大，结电容大，故结允许的电流大，最高工作频率低。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438900" y="4711030"/>
            <a:ext cx="2667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平面型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：结面积可小、可大，小的工作频率高，大的结允许的电流大。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214688" y="1785938"/>
            <a:ext cx="228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常见的外形</a:t>
            </a:r>
            <a:endParaRPr kumimoji="1" lang="zh-CN" altLang="en-US" sz="2400" b="1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357563" y="4225581"/>
            <a:ext cx="228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常见的结构</a:t>
            </a:r>
            <a:endParaRPr kumimoji="1" lang="zh-CN" altLang="en-US" sz="24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build="allAtOnce"/>
      <p:bldP spid="19464" grpId="0" autoUpdateAnimBg="0" build="p"/>
      <p:bldP spid="19465" grpId="0" autoUpdateAnimBg="0" build="p"/>
      <p:bldP spid="8" grpId="0" autoUpdateAnimBg="0" build="p"/>
      <p:bldP spid="10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642938"/>
            <a:ext cx="7708900" cy="609600"/>
          </a:xfrm>
        </p:spPr>
        <p:txBody>
          <a:bodyPr/>
          <a:lstStyle/>
          <a:p>
            <a:pPr algn="l" eaLnBrk="1" hangingPunct="1">
              <a:lnSpc>
                <a:spcPct val="105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二、二极管的</a:t>
            </a:r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伏安特性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20483" name="Group 3"/>
          <p:cNvGraphicFramePr>
            <a:graphicFrameLocks noGrp="1"/>
          </p:cNvGraphicFramePr>
          <p:nvPr/>
        </p:nvGraphicFramePr>
        <p:xfrm>
          <a:off x="2452327" y="5113866"/>
          <a:ext cx="6248400" cy="1249516"/>
        </p:xfrm>
        <a:graphic>
          <a:graphicData uri="http://schemas.openxmlformats.org/drawingml/2006/table">
            <a:tbl>
              <a:tblPr/>
              <a:tblGrid>
                <a:gridCol w="1143000"/>
                <a:gridCol w="1371600"/>
                <a:gridCol w="1524000"/>
                <a:gridCol w="2209800"/>
              </a:tblGrid>
              <a:tr h="457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材料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开启电压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导通电压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反向饱和电流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硅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Si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0.5V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0.5~0.8V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µA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以下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锗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Ge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0.1V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0.1~0.3V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几十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µA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505" name="Object 25"/>
          <p:cNvGraphicFramePr>
            <a:graphicFrameLocks noChangeAspect="1"/>
          </p:cNvGraphicFramePr>
          <p:nvPr/>
        </p:nvGraphicFramePr>
        <p:xfrm>
          <a:off x="1857375" y="3542507"/>
          <a:ext cx="11430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2" name="Equation" r:id="rId1" imgW="533400" imgH="203200" progId="Equation.3">
                  <p:embed/>
                </p:oleObj>
              </mc:Choice>
              <mc:Fallback>
                <p:oleObj name="Equation" r:id="rId1" imgW="533400" imgH="203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3542507"/>
                        <a:ext cx="1143000" cy="4365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1905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6" name="Object 26"/>
          <p:cNvGraphicFramePr>
            <a:graphicFrameLocks noChangeAspect="1"/>
          </p:cNvGraphicFramePr>
          <p:nvPr/>
        </p:nvGraphicFramePr>
        <p:xfrm>
          <a:off x="5214938" y="1857375"/>
          <a:ext cx="335280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3" name="Photo Editor 照片" r:id="rId3" imgW="11725275" imgH="7743825" progId="MSPhotoEd.3">
                  <p:embed/>
                </p:oleObj>
              </mc:Choice>
              <mc:Fallback>
                <p:oleObj name="Photo Editor 照片" r:id="rId3" imgW="11725275" imgH="7743825" progId="MSPhotoEd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1857375"/>
                        <a:ext cx="335280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7" name="Object 27"/>
          <p:cNvGraphicFramePr>
            <a:graphicFrameLocks noChangeAspect="1"/>
          </p:cNvGraphicFramePr>
          <p:nvPr/>
        </p:nvGraphicFramePr>
        <p:xfrm>
          <a:off x="1214438" y="1928813"/>
          <a:ext cx="2667000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Photo Editor 照片" r:id="rId5" imgW="6791325" imgH="4067175" progId="MSPhotoEd.3">
                  <p:embed/>
                </p:oleObj>
              </mc:Choice>
              <mc:Fallback>
                <p:oleObj name="Photo Editor 照片" r:id="rId5" imgW="6791325" imgH="4067175" progId="MSPhotoEd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928813"/>
                        <a:ext cx="2667000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8" name="AutoShape 28"/>
          <p:cNvSpPr/>
          <p:nvPr/>
        </p:nvSpPr>
        <p:spPr bwMode="auto">
          <a:xfrm>
            <a:off x="8305800" y="3929063"/>
            <a:ext cx="838200" cy="838200"/>
          </a:xfrm>
          <a:prstGeom prst="borderCallout1">
            <a:avLst>
              <a:gd name="adj1" fmla="val 13634"/>
              <a:gd name="adj2" fmla="val -9093"/>
              <a:gd name="adj3" fmla="val -54546"/>
              <a:gd name="adj4" fmla="val -57829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开启电压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0509" name="AutoShape 29"/>
          <p:cNvSpPr/>
          <p:nvPr/>
        </p:nvSpPr>
        <p:spPr bwMode="auto">
          <a:xfrm>
            <a:off x="6786563" y="3929063"/>
            <a:ext cx="1209675" cy="814387"/>
          </a:xfrm>
          <a:prstGeom prst="borderCallout1">
            <a:avLst>
              <a:gd name="adj1" fmla="val 14037"/>
              <a:gd name="adj2" fmla="val -6301"/>
              <a:gd name="adj3" fmla="val -55556"/>
              <a:gd name="adj4" fmla="val -13912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反向饱和电流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0510" name="AutoShape 30"/>
          <p:cNvSpPr/>
          <p:nvPr/>
        </p:nvSpPr>
        <p:spPr bwMode="auto">
          <a:xfrm>
            <a:off x="5572125" y="3929063"/>
            <a:ext cx="914400" cy="847725"/>
          </a:xfrm>
          <a:prstGeom prst="borderCallout1">
            <a:avLst>
              <a:gd name="adj1" fmla="val 13481"/>
              <a:gd name="adj2" fmla="val -8333"/>
              <a:gd name="adj3" fmla="val -67417"/>
              <a:gd name="adj4" fmla="val -33333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击穿电压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0511" name="Object 31"/>
          <p:cNvGraphicFramePr>
            <a:graphicFrameLocks noChangeAspect="1"/>
          </p:cNvGraphicFramePr>
          <p:nvPr/>
        </p:nvGraphicFramePr>
        <p:xfrm>
          <a:off x="511970" y="4072819"/>
          <a:ext cx="458946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" name="Equation" r:id="rId7" imgW="2336800" imgH="368300" progId="Equation.3">
                  <p:embed/>
                </p:oleObj>
              </mc:Choice>
              <mc:Fallback>
                <p:oleObj name="Equation" r:id="rId7" imgW="2336800" imgH="3683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70" y="4072819"/>
                        <a:ext cx="4589462" cy="723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1905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2" name="AutoShape 32"/>
          <p:cNvSpPr/>
          <p:nvPr/>
        </p:nvSpPr>
        <p:spPr bwMode="auto">
          <a:xfrm>
            <a:off x="611188" y="5170487"/>
            <a:ext cx="1447800" cy="838200"/>
          </a:xfrm>
          <a:prstGeom prst="borderCallout1">
            <a:avLst>
              <a:gd name="adj1" fmla="val 13634"/>
              <a:gd name="adj2" fmla="val 105264"/>
              <a:gd name="adj3" fmla="val -48296"/>
              <a:gd name="adj4" fmla="val 208222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温度的</a:t>
            </a:r>
            <a:endParaRPr kumimoji="1" lang="zh-CN" altLang="en-US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algn="ctr" eaLnBrk="1" hangingPunct="1"/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电压当量</a:t>
            </a:r>
            <a:endParaRPr kumimoji="1" lang="zh-CN" altLang="en-US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7" name="Text Box 37"/>
          <p:cNvSpPr txBox="1">
            <a:spLocks noChangeArrowheads="1"/>
          </p:cNvSpPr>
          <p:nvPr/>
        </p:nvSpPr>
        <p:spPr bwMode="auto">
          <a:xfrm>
            <a:off x="611188" y="1268413"/>
            <a:ext cx="741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二极管的电流与其端电压的关系称为</a:t>
            </a: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伏安特性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animBg="1" autoUpdateAnimBg="0"/>
      <p:bldP spid="20509" grpId="0" animBg="1" autoUpdateAnimBg="0"/>
      <p:bldP spid="20510" grpId="0" animBg="1" autoUpdateAnimBg="0"/>
      <p:bldP spid="20512" grpId="0" animBg="1" autoUpdateAnimBg="0"/>
      <p:bldP spid="205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627063"/>
            <a:ext cx="7772400" cy="11430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</a:rPr>
              <a:t>从二极管的伏安特性可以反映出：</a:t>
            </a:r>
            <a:r>
              <a:rPr lang="zh-CN" altLang="en-US" sz="3200" b="1" dirty="0">
                <a:solidFill>
                  <a:schemeClr val="tx1"/>
                </a:solidFill>
              </a:rPr>
              <a:t>  </a:t>
            </a:r>
            <a:br>
              <a:rPr lang="zh-CN" altLang="en-US" sz="3200" b="1" dirty="0">
                <a:solidFill>
                  <a:schemeClr val="tx1"/>
                </a:solidFill>
              </a:rPr>
            </a:b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1.  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单向导电性</a:t>
            </a:r>
            <a:endParaRPr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4305338" y="2298347"/>
          <a:ext cx="46069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公式" r:id="rId1" imgW="2108200" imgH="368300" progId="Equation.3">
                  <p:embed/>
                </p:oleObj>
              </mc:Choice>
              <mc:Fallback>
                <p:oleObj name="公式" r:id="rId1" imgW="2108200" imgH="368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38" y="2298347"/>
                        <a:ext cx="4606925" cy="806450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3" name="Picture 4" descr="Dz010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8" y="1850231"/>
            <a:ext cx="3505200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5241924" y="1268413"/>
          <a:ext cx="205581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Equation" r:id="rId4" imgW="876300" imgH="368300" progId="Equation.3">
                  <p:embed/>
                </p:oleObj>
              </mc:Choice>
              <mc:Fallback>
                <p:oleObj name="Equation" r:id="rId4" imgW="876300" imgH="36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4" y="1268413"/>
                        <a:ext cx="2055813" cy="86518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9050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11150" y="4331141"/>
            <a:ext cx="4724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2.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伏安特性受温度影响</a:t>
            </a:r>
            <a:endParaRPr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j-cs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196832" y="4880856"/>
            <a:ext cx="6477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（℃）↑→正向特性左移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，反向特性下移</a:t>
            </a:r>
            <a:endParaRPr kumimoji="1"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（℃）↑→在电流不变情况下管压降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↓ 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         →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反向饱和电流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↑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(BR)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↓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3560" name="AutoShape 8"/>
          <p:cNvSpPr/>
          <p:nvPr/>
        </p:nvSpPr>
        <p:spPr bwMode="auto">
          <a:xfrm>
            <a:off x="311150" y="1981200"/>
            <a:ext cx="1828800" cy="914400"/>
          </a:xfrm>
          <a:prstGeom prst="borderCallout1">
            <a:avLst>
              <a:gd name="adj1" fmla="val 12500"/>
              <a:gd name="adj2" fmla="val 104167"/>
              <a:gd name="adj3" fmla="val 114065"/>
              <a:gd name="adj4" fmla="val 179167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正向特性为指数曲线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1" name="AutoShape 9"/>
          <p:cNvSpPr/>
          <p:nvPr/>
        </p:nvSpPr>
        <p:spPr bwMode="auto">
          <a:xfrm>
            <a:off x="4286248" y="3974746"/>
            <a:ext cx="3967163" cy="533400"/>
          </a:xfrm>
          <a:prstGeom prst="borderCallout1">
            <a:avLst>
              <a:gd name="adj1" fmla="val 21431"/>
              <a:gd name="adj2" fmla="val -1921"/>
              <a:gd name="adj3" fmla="val -69347"/>
              <a:gd name="adj4" fmla="val -68227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反向特性为横轴的平行线</a:t>
            </a:r>
            <a:endParaRPr kumimoji="1" lang="zh-CN" altLang="en-US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2" name="AutoShape 10"/>
          <p:cNvSpPr/>
          <p:nvPr/>
        </p:nvSpPr>
        <p:spPr bwMode="auto">
          <a:xfrm>
            <a:off x="6589712" y="5732109"/>
            <a:ext cx="2160588" cy="473075"/>
          </a:xfrm>
          <a:prstGeom prst="borderCallout1">
            <a:avLst>
              <a:gd name="adj1" fmla="val 24162"/>
              <a:gd name="adj2" fmla="val -3528"/>
              <a:gd name="adj3" fmla="val 69801"/>
              <a:gd name="adj4" fmla="val -63556"/>
            </a:avLst>
          </a:prstGeom>
          <a:solidFill>
            <a:srgbClr val="00FF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增大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/10℃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3563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4286250" y="3241676"/>
          <a:ext cx="4606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公式" r:id="rId6" imgW="2019300" imgH="254000" progId="Equation.3">
                  <p:embed/>
                </p:oleObj>
              </mc:Choice>
              <mc:Fallback>
                <p:oleObj name="公式" r:id="rId6" imgW="20193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3241676"/>
                        <a:ext cx="4606925" cy="577850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30395" y="1801019"/>
            <a:ext cx="1081087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autoUpdateAnimBg="0" build="p"/>
      <p:bldP spid="23559" grpId="0" autoUpdateAnimBg="0" build="p"/>
      <p:bldP spid="23560" grpId="0" animBg="1" autoUpdateAnimBg="0"/>
      <p:bldP spid="23561" grpId="0" animBg="1" autoUpdateAnimBg="0"/>
      <p:bldP spid="2356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5410200" cy="641350"/>
          </a:xfrm>
        </p:spPr>
        <p:txBody>
          <a:bodyPr/>
          <a:lstStyle/>
          <a:p>
            <a:pPr algn="l" eaLnBrk="1" hangingPunct="1"/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三、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二极管的主要参数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102600" cy="30146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最大整流电流</a:t>
            </a:r>
            <a:r>
              <a:rPr lang="en-US" altLang="zh-CN" sz="2800" b="1" i="1"/>
              <a:t>I</a:t>
            </a:r>
            <a:r>
              <a:rPr lang="en-US" altLang="zh-CN" sz="2800" b="1" baseline="-25000"/>
              <a:t>F</a:t>
            </a:r>
            <a:r>
              <a:rPr lang="zh-CN" altLang="en-US" sz="2800" b="1"/>
              <a:t>：最大正向平均值</a:t>
            </a:r>
            <a:endParaRPr lang="zh-CN" altLang="en-US" sz="2800" b="1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最大反向工作电压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R</a:t>
            </a:r>
            <a:r>
              <a:rPr lang="zh-CN" altLang="en-US" sz="2800" b="1"/>
              <a:t>：最大瞬时值</a:t>
            </a:r>
            <a:endParaRPr lang="zh-CN" altLang="en-US" sz="2800" b="1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反向电流 </a:t>
            </a:r>
            <a:r>
              <a:rPr lang="en-US" altLang="zh-CN" sz="2800" b="1" i="1"/>
              <a:t>I</a:t>
            </a:r>
            <a:r>
              <a:rPr lang="en-US" altLang="zh-CN" sz="2800" b="1" baseline="-25000"/>
              <a:t>R</a:t>
            </a:r>
            <a:r>
              <a:rPr lang="zh-CN" altLang="en-US" sz="2800" b="1"/>
              <a:t>：即</a:t>
            </a:r>
            <a:r>
              <a:rPr lang="en-US" altLang="zh-CN" sz="2800" b="1" i="1"/>
              <a:t>I</a:t>
            </a:r>
            <a:r>
              <a:rPr lang="en-US" altLang="zh-CN" sz="2800" b="1" baseline="-25000"/>
              <a:t>S</a:t>
            </a:r>
            <a:endParaRPr lang="en-US" altLang="zh-CN" sz="2800" b="1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/>
              <a:t>最高工作频率</a:t>
            </a:r>
            <a:r>
              <a:rPr lang="en-US" altLang="zh-CN" sz="2800" b="1" i="1"/>
              <a:t>f</a:t>
            </a:r>
            <a:r>
              <a:rPr lang="en-US" altLang="zh-CN" sz="2800" b="1" baseline="-25000"/>
              <a:t>M</a:t>
            </a:r>
            <a:r>
              <a:rPr lang="zh-CN" altLang="en-US" sz="2800" b="1"/>
              <a:t>：因</a:t>
            </a:r>
            <a:r>
              <a:rPr lang="en-US" altLang="zh-CN" sz="2800" b="1"/>
              <a:t>PN</a:t>
            </a:r>
            <a:r>
              <a:rPr lang="zh-CN" altLang="en-US" sz="2800" b="1"/>
              <a:t>结有电容效应</a:t>
            </a:r>
            <a:endParaRPr lang="zh-CN" altLang="en-US" sz="2800" b="1"/>
          </a:p>
        </p:txBody>
      </p:sp>
      <p:pic>
        <p:nvPicPr>
          <p:cNvPr id="60420" name="Picture 9" descr="Dz01p10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41" y="4863858"/>
            <a:ext cx="2286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92126"/>
            <a:ext cx="8229600" cy="1008062"/>
          </a:xfrm>
        </p:spPr>
        <p:txBody>
          <a:bodyPr/>
          <a:lstStyle/>
          <a:p>
            <a:pPr eaLnBrk="1" hangingPunct="1">
              <a:tabLst>
                <a:tab pos="3223895" algn="l"/>
              </a:tabLst>
            </a:pPr>
            <a: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32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532" name="Text Box 4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428750" y="1988840"/>
            <a:ext cx="4953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一、本征半导体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533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428750" y="3056930"/>
            <a:ext cx="426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二、杂质半导体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534" name="Text Box 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409700" y="4125020"/>
            <a:ext cx="35223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三、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PN</a:t>
            </a:r>
            <a:r>
              <a:rPr kumimoji="1"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4" y="451468"/>
            <a:ext cx="5616575" cy="882650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四、</a:t>
            </a: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二极管的等效电路</a:t>
            </a:r>
            <a:endParaRPr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pic>
        <p:nvPicPr>
          <p:cNvPr id="24579" name="Picture 3" descr="Dz01020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7"/>
          <a:stretch>
            <a:fillRect/>
          </a:stretch>
        </p:blipFill>
        <p:spPr bwMode="auto">
          <a:xfrm>
            <a:off x="1476375" y="1989138"/>
            <a:ext cx="685800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AutoShape 4"/>
          <p:cNvSpPr/>
          <p:nvPr/>
        </p:nvSpPr>
        <p:spPr bwMode="auto">
          <a:xfrm>
            <a:off x="685800" y="2133600"/>
            <a:ext cx="1143000" cy="671513"/>
          </a:xfrm>
          <a:prstGeom prst="borderCallout2">
            <a:avLst>
              <a:gd name="adj1" fmla="val 17023"/>
              <a:gd name="adj2" fmla="val 106667"/>
              <a:gd name="adj3" fmla="val 17023"/>
              <a:gd name="adj4" fmla="val 127778"/>
              <a:gd name="adj5" fmla="val 78722"/>
              <a:gd name="adj6" fmla="val 149444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理想</a:t>
            </a:r>
            <a:endParaRPr kumimoji="1" lang="zh-CN" altLang="en-US" sz="2000" b="1">
              <a:latin typeface="Times New Roman" panose="02020603050405020304" pitchFamily="18" charset="0"/>
            </a:endParaRPr>
          </a:p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二极管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4581" name="AutoShape 5"/>
          <p:cNvSpPr/>
          <p:nvPr/>
        </p:nvSpPr>
        <p:spPr bwMode="auto">
          <a:xfrm>
            <a:off x="2514600" y="4419600"/>
            <a:ext cx="1304925" cy="700088"/>
          </a:xfrm>
          <a:prstGeom prst="borderCallout2">
            <a:avLst>
              <a:gd name="adj1" fmla="val 16329"/>
              <a:gd name="adj2" fmla="val 105838"/>
              <a:gd name="adj3" fmla="val 16329"/>
              <a:gd name="adj4" fmla="val 161194"/>
              <a:gd name="adj5" fmla="val -199773"/>
              <a:gd name="adj6" fmla="val 218736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 dirty="0">
                <a:latin typeface="Times New Roman" panose="02020603050405020304" pitchFamily="18" charset="0"/>
              </a:rPr>
              <a:t>近似分析中最常用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468313" y="2924175"/>
            <a:ext cx="1752600" cy="2374900"/>
            <a:chOff x="295" y="1842"/>
            <a:chExt cx="1104" cy="1496"/>
          </a:xfrm>
        </p:grpSpPr>
        <p:sp>
          <p:nvSpPr>
            <p:cNvPr id="10265" name="AutoShape 7"/>
            <p:cNvSpPr>
              <a:spLocks noChangeArrowheads="1"/>
            </p:cNvSpPr>
            <p:nvPr/>
          </p:nvSpPr>
          <p:spPr bwMode="auto">
            <a:xfrm>
              <a:off x="748" y="1842"/>
              <a:ext cx="73" cy="838"/>
            </a:xfrm>
            <a:prstGeom prst="downArrow">
              <a:avLst>
                <a:gd name="adj1" fmla="val 50000"/>
                <a:gd name="adj2" fmla="val 286986"/>
              </a:avLst>
            </a:prstGeom>
            <a:noFill/>
            <a:ln w="28575">
              <a:solidFill>
                <a:srgbClr val="FF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66" name="Text Box 8"/>
            <p:cNvSpPr txBox="1">
              <a:spLocks noChangeArrowheads="1"/>
            </p:cNvSpPr>
            <p:nvPr/>
          </p:nvSpPr>
          <p:spPr bwMode="auto">
            <a:xfrm>
              <a:off x="295" y="2704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 b="1">
                  <a:latin typeface="Times New Roman" panose="02020603050405020304" pitchFamily="18" charset="0"/>
                </a:rPr>
                <a:t>理想开关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  <a:p>
              <a:pPr eaLnBrk="1" hangingPunct="1"/>
              <a:r>
                <a:rPr kumimoji="1" lang="zh-CN" altLang="en-US" sz="2000" b="1">
                  <a:latin typeface="Times New Roman" panose="02020603050405020304" pitchFamily="18" charset="0"/>
                </a:rPr>
                <a:t>导通时 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＝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0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截止时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＝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3851275" y="4419600"/>
            <a:ext cx="3235325" cy="701675"/>
            <a:chOff x="2426" y="2784"/>
            <a:chExt cx="2038" cy="442"/>
          </a:xfrm>
        </p:grpSpPr>
        <p:sp>
          <p:nvSpPr>
            <p:cNvPr id="10263" name="AutoShape 10"/>
            <p:cNvSpPr>
              <a:spLocks noChangeArrowheads="1"/>
            </p:cNvSpPr>
            <p:nvPr/>
          </p:nvSpPr>
          <p:spPr bwMode="auto">
            <a:xfrm>
              <a:off x="2426" y="2976"/>
              <a:ext cx="624" cy="91"/>
            </a:xfrm>
            <a:prstGeom prst="rightArrow">
              <a:avLst>
                <a:gd name="adj1" fmla="val 50000"/>
                <a:gd name="adj2" fmla="val 171429"/>
              </a:avLst>
            </a:prstGeom>
            <a:noFill/>
            <a:ln w="28575">
              <a:solidFill>
                <a:srgbClr val="FF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64" name="Text Box 11"/>
            <p:cNvSpPr txBox="1">
              <a:spLocks noChangeArrowheads="1"/>
            </p:cNvSpPr>
            <p:nvPr/>
          </p:nvSpPr>
          <p:spPr bwMode="auto">
            <a:xfrm>
              <a:off x="3024" y="2784"/>
              <a:ext cx="144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 b="1">
                  <a:latin typeface="Times New Roman" panose="02020603050405020304" pitchFamily="18" charset="0"/>
                </a:rPr>
                <a:t>导通时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＝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on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  <a:p>
              <a:pPr eaLnBrk="1" hangingPunct="1"/>
              <a:r>
                <a:rPr kumimoji="1" lang="zh-CN" altLang="en-US" sz="2000" b="1">
                  <a:latin typeface="Times New Roman" panose="02020603050405020304" pitchFamily="18" charset="0"/>
                </a:rPr>
                <a:t>截止时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＝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0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4588" name="AutoShape 12"/>
          <p:cNvSpPr/>
          <p:nvPr/>
        </p:nvSpPr>
        <p:spPr bwMode="auto">
          <a:xfrm>
            <a:off x="6588125" y="908050"/>
            <a:ext cx="2085975" cy="765175"/>
          </a:xfrm>
          <a:prstGeom prst="borderCallout1">
            <a:avLst>
              <a:gd name="adj1" fmla="val 82806"/>
              <a:gd name="adj2" fmla="val 100949"/>
              <a:gd name="adj3" fmla="val 180037"/>
              <a:gd name="adj4" fmla="val 67023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导通时△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i</a:t>
            </a:r>
            <a:r>
              <a:rPr kumimoji="1" lang="zh-CN" altLang="en-US" sz="2000" b="1">
                <a:latin typeface="Times New Roman" panose="02020603050405020304" pitchFamily="18" charset="0"/>
              </a:rPr>
              <a:t>与△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2000" b="1">
                <a:latin typeface="Times New Roman" panose="02020603050405020304" pitchFamily="18" charset="0"/>
              </a:rPr>
              <a:t>成线性关系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504120" y="5352697"/>
            <a:ext cx="5786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应根据不同情况选择不同的等效电路！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611188" y="1341438"/>
            <a:ext cx="6408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直流模型（将伏安特性折线化）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4" name="Group 20"/>
          <p:cNvGrpSpPr/>
          <p:nvPr/>
        </p:nvGrpSpPr>
        <p:grpSpPr bwMode="auto">
          <a:xfrm>
            <a:off x="6047669" y="4995981"/>
            <a:ext cx="2822575" cy="1625600"/>
            <a:chOff x="3878" y="3158"/>
            <a:chExt cx="1778" cy="1024"/>
          </a:xfrm>
        </p:grpSpPr>
        <p:graphicFrame>
          <p:nvGraphicFramePr>
            <p:cNvPr id="10242" name="Object 21"/>
            <p:cNvGraphicFramePr>
              <a:graphicFrameLocks noChangeAspect="1"/>
            </p:cNvGraphicFramePr>
            <p:nvPr/>
          </p:nvGraphicFramePr>
          <p:xfrm>
            <a:off x="4105" y="3158"/>
            <a:ext cx="1551" cy="1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" name="Photo Editor 照片" r:id="rId2" imgW="9420225" imgH="6219825" progId="MSPhotoEd.3">
                    <p:embed/>
                  </p:oleObj>
                </mc:Choice>
                <mc:Fallback>
                  <p:oleObj name="Photo Editor 照片" r:id="rId2" imgW="9420225" imgH="6219825" progId="MSPhotoEd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158"/>
                          <a:ext cx="1551" cy="10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2" name="AutoShape 22"/>
            <p:cNvSpPr/>
            <p:nvPr/>
          </p:nvSpPr>
          <p:spPr bwMode="auto">
            <a:xfrm>
              <a:off x="3878" y="3857"/>
              <a:ext cx="360" cy="299"/>
            </a:xfrm>
            <a:prstGeom prst="borderCallout1">
              <a:avLst>
                <a:gd name="adj1" fmla="val 24079"/>
                <a:gd name="adj2" fmla="val 113333"/>
                <a:gd name="adj3" fmla="val -112375"/>
                <a:gd name="adj4" fmla="val 239444"/>
              </a:avLst>
            </a:prstGeom>
            <a:solidFill>
              <a:srgbClr val="CCCCFF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？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4599" name="AutoShape 23"/>
          <p:cNvSpPr/>
          <p:nvPr/>
        </p:nvSpPr>
        <p:spPr bwMode="auto">
          <a:xfrm>
            <a:off x="3197225" y="5974732"/>
            <a:ext cx="2298700" cy="431800"/>
          </a:xfrm>
          <a:prstGeom prst="borderCallout1">
            <a:avLst>
              <a:gd name="adj1" fmla="val 26472"/>
              <a:gd name="adj2" fmla="val 103315"/>
              <a:gd name="adj3" fmla="val -29778"/>
              <a:gd name="adj4" fmla="val 137778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b="1" dirty="0">
                <a:latin typeface="Times New Roman" panose="02020603050405020304" pitchFamily="18" charset="0"/>
              </a:rPr>
              <a:t>30V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？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6V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？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1.5V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？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643063" y="3357563"/>
            <a:ext cx="75565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1924844" y="2861469"/>
            <a:ext cx="100806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000500" y="3357563"/>
            <a:ext cx="136842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4745831" y="2755107"/>
            <a:ext cx="1223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500813" y="3357563"/>
            <a:ext cx="118745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 flipH="1" flipV="1">
            <a:off x="7179469" y="2536032"/>
            <a:ext cx="1285875" cy="3571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 autoUpdateAnimBg="0"/>
      <p:bldP spid="24581" grpId="0" animBg="1" autoUpdateAnimBg="0"/>
      <p:bldP spid="24588" grpId="0" animBg="1" autoUpdateAnimBg="0"/>
      <p:bldP spid="24589" grpId="0" autoUpdateAnimBg="0" build="p"/>
      <p:bldP spid="24595" grpId="0"/>
      <p:bldP spid="2459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t="54739" r="19676" b="33426"/>
          <a:stretch>
            <a:fillRect/>
          </a:stretch>
        </p:blipFill>
        <p:spPr bwMode="auto">
          <a:xfrm>
            <a:off x="357188" y="3481212"/>
            <a:ext cx="53292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7" r="4831" b="4773"/>
          <a:stretch>
            <a:fillRect/>
          </a:stretch>
        </p:blipFill>
        <p:spPr bwMode="auto">
          <a:xfrm>
            <a:off x="5364163" y="615687"/>
            <a:ext cx="37798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179388" y="599547"/>
            <a:ext cx="49688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/>
              <a:t>例（</a:t>
            </a:r>
            <a:r>
              <a:rPr lang="en-US" altLang="zh-CN" sz="2400" b="1" dirty="0" smtClean="0"/>
              <a:t>1.2.2</a:t>
            </a:r>
            <a:r>
              <a:rPr lang="zh-CN" altLang="en-US" sz="2400" b="1" dirty="0" smtClean="0"/>
              <a:t>）</a:t>
            </a:r>
            <a:r>
              <a:rPr lang="zh-CN" altLang="en-US" sz="2400" b="1" dirty="0"/>
              <a:t>电路如右，若二极管导通电压</a:t>
            </a:r>
            <a:r>
              <a:rPr lang="en-US" altLang="zh-CN" sz="2400" b="1" dirty="0"/>
              <a:t>U</a:t>
            </a:r>
            <a:r>
              <a:rPr lang="en-US" altLang="zh-CN" b="1" dirty="0"/>
              <a:t>D</a:t>
            </a:r>
            <a:r>
              <a:rPr lang="zh-CN" altLang="en-US" sz="2400" b="1" dirty="0"/>
              <a:t>约为</a:t>
            </a:r>
            <a:r>
              <a:rPr lang="en-US" altLang="zh-CN" sz="2400" b="1" dirty="0"/>
              <a:t>0.7V</a:t>
            </a:r>
            <a:r>
              <a:rPr lang="zh-CN" altLang="en-US" sz="2400" b="1" dirty="0"/>
              <a:t>。试分别估算开关断开和闭合时输出电压的数值。</a:t>
            </a:r>
            <a:endParaRPr lang="zh-CN" altLang="en-US" sz="2400" b="1" dirty="0"/>
          </a:p>
        </p:txBody>
      </p:sp>
      <p:sp>
        <p:nvSpPr>
          <p:cNvPr id="59399" name="Text Box 10"/>
          <p:cNvSpPr txBox="1">
            <a:spLocks noChangeArrowheads="1"/>
          </p:cNvSpPr>
          <p:nvPr/>
        </p:nvSpPr>
        <p:spPr bwMode="auto">
          <a:xfrm>
            <a:off x="170390" y="2344209"/>
            <a:ext cx="1582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</a:rPr>
              <a:t>解：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858433" y="2355322"/>
            <a:ext cx="2592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</a:rPr>
              <a:t>当开关断开时：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284956" y="4198143"/>
            <a:ext cx="2592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</a:rPr>
              <a:t>当开关闭合时：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285750" y="2944284"/>
            <a:ext cx="259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二极管导通，</a:t>
            </a:r>
            <a:endParaRPr lang="zh-CN" altLang="en-US" sz="2400" b="1" dirty="0"/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2154626" y="2944284"/>
            <a:ext cx="259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输出电压为：</a:t>
            </a:r>
            <a:endParaRPr lang="zh-CN" altLang="en-US" sz="2400" b="1" dirty="0"/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333067" y="4765408"/>
            <a:ext cx="259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二极管截止，</a:t>
            </a:r>
            <a:endParaRPr lang="zh-CN" altLang="en-US" sz="2400" b="1" dirty="0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2088357" y="4762499"/>
            <a:ext cx="259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输出电压为：</a:t>
            </a:r>
            <a:endParaRPr lang="zh-CN" altLang="en-US" sz="2400" b="1"/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4" t="87286" r="4077" b="2357"/>
          <a:stretch>
            <a:fillRect/>
          </a:stretch>
        </p:blipFill>
        <p:spPr bwMode="auto">
          <a:xfrm>
            <a:off x="529164" y="5541963"/>
            <a:ext cx="24479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629275" y="3652044"/>
            <a:ext cx="4286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通过二极管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端电压的极性</a:t>
            </a:r>
            <a:endParaRPr lang="en-US" altLang="zh-CN" sz="24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zh-CN" altLang="en-US" sz="2400" b="1" dirty="0"/>
              <a:t>判断其</a:t>
            </a:r>
            <a:r>
              <a:rPr lang="zh-CN" altLang="en-US" sz="2400" b="1" dirty="0">
                <a:solidFill>
                  <a:srgbClr val="00B050"/>
                </a:solidFill>
              </a:rPr>
              <a:t>工作状态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030872" y="4578349"/>
            <a:ext cx="6000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</a:rPr>
              <a:t>方法</a:t>
            </a:r>
            <a:r>
              <a:rPr lang="zh-CN" altLang="en-US" sz="2400" b="1" dirty="0"/>
              <a:t>：断开二极管，并以它的两个极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作为端口，用戴维宁定理求端口电压；</a:t>
            </a:r>
            <a:endParaRPr lang="zh-CN" altLang="en-US" sz="2400" b="1" dirty="0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4030872" y="5428191"/>
            <a:ext cx="557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若该电压使二极管正偏，则导通，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若反偏则截止。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628532"/>
            <a:ext cx="6015038" cy="555625"/>
          </a:xfrm>
        </p:spPr>
        <p:txBody>
          <a:bodyPr/>
          <a:lstStyle/>
          <a:p>
            <a:pPr algn="l" eaLnBrk="1" hangingPunct="1">
              <a:spcAft>
                <a:spcPct val="100000"/>
              </a:spcAft>
            </a:pPr>
            <a:r>
              <a:rPr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交流模型（微变等效电路）</a:t>
            </a:r>
            <a:endParaRPr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5603" name="Picture 3" descr="Dz01020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1" b="24913"/>
          <a:stretch>
            <a:fillRect/>
          </a:stretch>
        </p:blipFill>
        <p:spPr bwMode="auto">
          <a:xfrm>
            <a:off x="4074677" y="2305955"/>
            <a:ext cx="485775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315487" y="5313146"/>
          <a:ext cx="3120390" cy="90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Equation" r:id="rId2" imgW="1485900" imgH="431800" progId="Equation.3">
                  <p:embed/>
                </p:oleObj>
              </mc:Choice>
              <mc:Fallback>
                <p:oleObj name="Equation" r:id="rId2" imgW="1485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5487" y="5313146"/>
                        <a:ext cx="3120390" cy="906780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80112" y="5356889"/>
            <a:ext cx="314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kumimoji="1" lang="zh-CN" altLang="en-US" sz="2400" b="1" i="1" dirty="0">
                <a:latin typeface="Times New Roman" panose="02020603050405020304" pitchFamily="18" charset="0"/>
              </a:rPr>
              <a:t>点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越高，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</a:rPr>
              <a:t>d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越小。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25653" y="1038225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当二极管在静态基础上有一动态信号作用时，则可将二极管等效为一个电阻，称为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动态电阻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，也就是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微变等效电路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428466" y="2497354"/>
          <a:ext cx="2929255" cy="154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Photo Editor 照片" r:id="rId4" imgW="9058275" imgH="5324475" progId="MSPhotoEd.3">
                  <p:embed/>
                </p:oleObj>
              </mc:Choice>
              <mc:Fallback>
                <p:oleObj name="Photo Editor 照片" r:id="rId4" imgW="9058275" imgH="532447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" y="2497354"/>
                        <a:ext cx="2929255" cy="1541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AutoShape 8"/>
          <p:cNvSpPr/>
          <p:nvPr/>
        </p:nvSpPr>
        <p:spPr bwMode="auto">
          <a:xfrm>
            <a:off x="907174" y="4384898"/>
            <a:ext cx="3171825" cy="504825"/>
          </a:xfrm>
          <a:prstGeom prst="borderCallout1">
            <a:avLst>
              <a:gd name="adj1" fmla="val 22644"/>
              <a:gd name="adj2" fmla="val 102403"/>
              <a:gd name="adj3" fmla="val -223389"/>
              <a:gd name="adj4" fmla="val 163634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时直流电源作用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9" name="AutoShape 9"/>
          <p:cNvSpPr/>
          <p:nvPr/>
        </p:nvSpPr>
        <p:spPr bwMode="auto">
          <a:xfrm>
            <a:off x="6372200" y="4831602"/>
            <a:ext cx="1757362" cy="495300"/>
          </a:xfrm>
          <a:prstGeom prst="borderCallout1">
            <a:avLst>
              <a:gd name="adj1" fmla="val 23079"/>
              <a:gd name="adj2" fmla="val -4338"/>
              <a:gd name="adj3" fmla="val 0"/>
              <a:gd name="adj4" fmla="val -10028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小信号作用</a:t>
            </a:r>
            <a:endParaRPr kumimoji="1" lang="zh-CN" altLang="en-US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10" name="AutoShape 10"/>
          <p:cNvSpPr/>
          <p:nvPr/>
        </p:nvSpPr>
        <p:spPr bwMode="auto">
          <a:xfrm>
            <a:off x="5632014" y="6091660"/>
            <a:ext cx="1743075" cy="514350"/>
          </a:xfrm>
          <a:prstGeom prst="borderCallout1">
            <a:avLst>
              <a:gd name="adj1" fmla="val 22222"/>
              <a:gd name="adj2" fmla="val -4370"/>
              <a:gd name="adj3" fmla="val -9463"/>
              <a:gd name="adj4" fmla="val -41102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静态电流</a:t>
            </a:r>
            <a:endParaRPr kumimoji="1" lang="zh-CN" altLang="en-US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75052" y="5350510"/>
            <a:ext cx="863600" cy="8636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utoUpdateAnimBg="0" build="p"/>
      <p:bldP spid="25606" grpId="0" autoUpdateAnimBg="0"/>
      <p:bldP spid="25608" grpId="0" animBg="1" autoUpdateAnimBg="0"/>
      <p:bldP spid="25609" grpId="0" animBg="1" autoUpdateAnimBg="0"/>
      <p:bldP spid="25610" grpId="0" animBg="1" autoUpdateAnimBg="0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92150"/>
            <a:ext cx="6718300" cy="762000"/>
          </a:xfrm>
        </p:spPr>
        <p:txBody>
          <a:bodyPr/>
          <a:lstStyle/>
          <a:p>
            <a:pPr algn="l" eaLnBrk="1" hangingPunct="1"/>
            <a:r>
              <a:rPr lang="zh-CN" altLang="en-US" sz="2800">
                <a:solidFill>
                  <a:srgbClr val="00B050"/>
                </a:solidFill>
                <a:ea typeface="华文行楷" panose="02010800040101010101" pitchFamily="2" charset="-122"/>
              </a:rPr>
              <a:t>五、稳压二极管</a:t>
            </a:r>
            <a:endParaRPr lang="zh-CN" altLang="en-US" sz="280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41338" y="133350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伏安特性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276600" y="1412875"/>
          <a:ext cx="53340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Photo Editor 照片" r:id="rId1" imgW="21116925" imgH="10410825" progId="MSPhotoEd.3">
                  <p:embed/>
                </p:oleObj>
              </mc:Choice>
              <mc:Fallback>
                <p:oleObj name="Photo Editor 照片" r:id="rId1" imgW="21116925" imgH="104108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412875"/>
                        <a:ext cx="5334000" cy="262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AutoShape 5"/>
          <p:cNvSpPr/>
          <p:nvPr/>
        </p:nvSpPr>
        <p:spPr bwMode="auto">
          <a:xfrm>
            <a:off x="5875338" y="3736975"/>
            <a:ext cx="2819400" cy="442913"/>
          </a:xfrm>
          <a:prstGeom prst="borderCallout1">
            <a:avLst>
              <a:gd name="adj1" fmla="val 25806"/>
              <a:gd name="adj2" fmla="val -2704"/>
              <a:gd name="adj3" fmla="val -259500"/>
              <a:gd name="adj4" fmla="val -21282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进入稳压区的最小电流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7654" name="AutoShape 6"/>
          <p:cNvSpPr/>
          <p:nvPr/>
        </p:nvSpPr>
        <p:spPr bwMode="auto">
          <a:xfrm>
            <a:off x="5875338" y="4270375"/>
            <a:ext cx="2867025" cy="476250"/>
          </a:xfrm>
          <a:prstGeom prst="borderCallout1">
            <a:avLst>
              <a:gd name="adj1" fmla="val 24000"/>
              <a:gd name="adj2" fmla="val -2657"/>
              <a:gd name="adj3" fmla="val -86000"/>
              <a:gd name="adj4" fmla="val -21153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不至于损坏的最大电流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214313" y="1785938"/>
            <a:ext cx="3021012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由一个</a:t>
            </a:r>
            <a:r>
              <a:rPr kumimoji="1" lang="en-US" altLang="zh-CN" sz="2400" b="1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结组成，反向击穿后在一定的电流范围内端电压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基本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不变，为稳定电压。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00063" y="38576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主要参数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85813" y="4429125"/>
            <a:ext cx="3671887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B05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稳定电压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、稳定电流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endParaRPr kumimoji="1" lang="en-US" altLang="zh-CN" sz="2400" b="1" baseline="-2500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85813" y="4929188"/>
            <a:ext cx="3505200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B05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最大功耗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ZM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＝ 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ZM 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endParaRPr kumimoji="1" lang="en-US" altLang="zh-CN" sz="2400" b="1" baseline="-2500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500563" y="4929188"/>
            <a:ext cx="3382962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B05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动态电阻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Δ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r>
              <a:rPr kumimoji="1" lang="en-US" altLang="zh-CN" sz="2400" b="1" i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/Δ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Z</a:t>
            </a:r>
            <a:endParaRPr kumimoji="1" lang="en-US" altLang="zh-CN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55650" y="5445125"/>
            <a:ext cx="7818438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/>
              <a:t>        </a:t>
            </a:r>
            <a:r>
              <a:rPr lang="zh-CN" altLang="en-US" sz="2400" b="1"/>
              <a:t>若稳压管的电流太小则不稳压，太大则因功耗过</a:t>
            </a:r>
            <a:endParaRPr lang="en-US" altLang="zh-CN" sz="2400" b="1"/>
          </a:p>
          <a:p>
            <a:pPr eaLnBrk="1" hangingPunct="1">
              <a:lnSpc>
                <a:spcPct val="120000"/>
              </a:lnSpc>
            </a:pPr>
            <a:r>
              <a:rPr lang="zh-CN" altLang="en-US" sz="2400" b="1"/>
              <a:t>大而损坏，故稳压管电路中必有限制电流的</a:t>
            </a:r>
            <a:r>
              <a:rPr lang="zh-CN" altLang="en-US" sz="2400" b="1">
                <a:solidFill>
                  <a:srgbClr val="7030A0"/>
                </a:solidFill>
              </a:rPr>
              <a:t>限流电阻</a:t>
            </a:r>
            <a:r>
              <a:rPr lang="zh-CN" altLang="en-US" sz="2400" b="1"/>
              <a:t>！</a:t>
            </a:r>
            <a:endParaRPr lang="zh-CN" altLang="en-US" sz="2400" b="1"/>
          </a:p>
        </p:txBody>
      </p:sp>
      <p:pic>
        <p:nvPicPr>
          <p:cNvPr id="27668" name="Picture 20" descr="DZ10T1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41"/>
          <a:stretch>
            <a:fillRect/>
          </a:stretch>
        </p:blipFill>
        <p:spPr bwMode="auto">
          <a:xfrm>
            <a:off x="6765925" y="0"/>
            <a:ext cx="237807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9" name="AutoShape 21"/>
          <p:cNvSpPr/>
          <p:nvPr/>
        </p:nvSpPr>
        <p:spPr bwMode="auto">
          <a:xfrm>
            <a:off x="7000875" y="928688"/>
            <a:ext cx="1243013" cy="339725"/>
          </a:xfrm>
          <a:prstGeom prst="borderCallout1">
            <a:avLst>
              <a:gd name="adj1" fmla="val -12259"/>
              <a:gd name="adj2" fmla="val 64759"/>
              <a:gd name="adj3" fmla="val -198204"/>
              <a:gd name="adj4" fmla="val 70838"/>
            </a:avLst>
          </a:prstGeom>
          <a:solidFill>
            <a:srgbClr val="FFCCFF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限流电阻</a:t>
            </a:r>
            <a:endParaRPr lang="zh-CN" altLang="en-US" sz="2000" b="1"/>
          </a:p>
        </p:txBody>
      </p:sp>
      <p:sp>
        <p:nvSpPr>
          <p:cNvPr id="27670" name="AutoShape 22"/>
          <p:cNvSpPr/>
          <p:nvPr/>
        </p:nvSpPr>
        <p:spPr bwMode="auto">
          <a:xfrm>
            <a:off x="4067175" y="3314700"/>
            <a:ext cx="933450" cy="328613"/>
          </a:xfrm>
          <a:prstGeom prst="borderCallout1">
            <a:avLst>
              <a:gd name="adj1" fmla="val 28458"/>
              <a:gd name="adj2" fmla="val -7162"/>
              <a:gd name="adj3" fmla="val -7509"/>
              <a:gd name="adj4" fmla="val -33731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斜率</a:t>
            </a:r>
            <a:r>
              <a:rPr lang="en-US" altLang="zh-CN" sz="2000" b="1"/>
              <a:t>?</a:t>
            </a:r>
            <a:endParaRPr lang="zh-CN" altLang="en-US" sz="2000" b="1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68313" y="6381750"/>
            <a:ext cx="6357937" cy="328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+mn-lt"/>
                <a:ea typeface="+mn-ea"/>
              </a:rPr>
              <a:t>作业（</a:t>
            </a:r>
            <a:r>
              <a:rPr lang="en-US" altLang="zh-CN" sz="2400" kern="0" dirty="0" smtClean="0">
                <a:latin typeface="+mn-lt"/>
                <a:ea typeface="+mn-ea"/>
              </a:rPr>
              <a:t>P51</a:t>
            </a:r>
            <a:r>
              <a:rPr lang="zh-CN" altLang="en-US" sz="2400" b="1" kern="0" dirty="0" smtClean="0">
                <a:latin typeface="+mn-lt"/>
                <a:ea typeface="+mn-ea"/>
              </a:rPr>
              <a:t>） </a:t>
            </a:r>
            <a:r>
              <a:rPr lang="en-US" altLang="zh-CN" sz="2400" b="1" kern="0" dirty="0">
                <a:latin typeface="+mn-lt"/>
                <a:ea typeface="+mn-ea"/>
              </a:rPr>
              <a:t>1.3</a:t>
            </a:r>
            <a:r>
              <a:rPr lang="zh-CN" altLang="en-US" sz="2400" b="1" kern="0" dirty="0">
                <a:latin typeface="+mn-lt"/>
                <a:ea typeface="+mn-ea"/>
              </a:rPr>
              <a:t>、</a:t>
            </a:r>
            <a:r>
              <a:rPr lang="en-US" altLang="zh-CN" sz="2400" b="1" kern="0" dirty="0">
                <a:latin typeface="+mn-lt"/>
                <a:ea typeface="+mn-ea"/>
              </a:rPr>
              <a:t>1.4</a:t>
            </a:r>
            <a:r>
              <a:rPr lang="zh-CN" altLang="en-US" sz="2400" b="1" kern="0" dirty="0">
                <a:latin typeface="+mn-lt"/>
                <a:ea typeface="+mn-ea"/>
              </a:rPr>
              <a:t>、</a:t>
            </a:r>
            <a:r>
              <a:rPr lang="en-US" altLang="zh-CN" sz="2400" b="1" kern="0" dirty="0">
                <a:latin typeface="+mn-lt"/>
                <a:ea typeface="+mn-ea"/>
              </a:rPr>
              <a:t>1.6</a:t>
            </a:r>
            <a:r>
              <a:rPr lang="zh-CN" altLang="en-US" sz="2400" b="1" kern="0" dirty="0">
                <a:latin typeface="+mn-lt"/>
                <a:ea typeface="+mn-ea"/>
              </a:rPr>
              <a:t>、</a:t>
            </a:r>
            <a:r>
              <a:rPr lang="en-US" altLang="zh-CN" sz="2400" b="1" kern="0" dirty="0">
                <a:latin typeface="+mn-lt"/>
                <a:ea typeface="+mn-ea"/>
              </a:rPr>
              <a:t>1.7</a:t>
            </a:r>
            <a:endParaRPr lang="en-US" altLang="zh-CN" sz="2400" b="1" kern="0" dirty="0">
              <a:latin typeface="+mn-lt"/>
              <a:ea typeface="+mn-ea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-571500" y="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§3.2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半导体二极管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上箭头 18"/>
          <p:cNvSpPr/>
          <p:nvPr/>
        </p:nvSpPr>
        <p:spPr>
          <a:xfrm rot="19830430">
            <a:off x="4687888" y="3776663"/>
            <a:ext cx="252412" cy="1116012"/>
          </a:xfrm>
          <a:prstGeom prst="upArrow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27653" grpId="0" animBg="1" autoUpdateAnimBg="0"/>
      <p:bldP spid="27654" grpId="0" animBg="1" autoUpdateAnimBg="0"/>
      <p:bldP spid="27655" grpId="0" autoUpdateAnimBg="0"/>
      <p:bldP spid="27656" grpId="0" autoUpdateAnimBg="0"/>
      <p:bldP spid="27657" grpId="0" animBg="1" autoUpdateAnimBg="0"/>
      <p:bldP spid="27658" grpId="0" animBg="1" autoUpdateAnimBg="0"/>
      <p:bldP spid="27659" grpId="0" animBg="1" autoUpdateAnimBg="0"/>
      <p:bldP spid="27665" grpId="0"/>
      <p:bldP spid="27669" grpId="0" animBg="1"/>
      <p:bldP spid="27670" grpId="0" animBg="1"/>
      <p:bldP spid="17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179388" y="692150"/>
            <a:ext cx="7772400" cy="603250"/>
          </a:xfrm>
        </p:spPr>
        <p:txBody>
          <a:bodyPr vert="horz" wrap="square" lIns="91440" tIns="45720" rIns="91440" bIns="45720" anchor="ctr"/>
          <a:p>
            <a:pPr algn="l" eaLnBrk="1" hangingPunct="1"/>
            <a:r>
              <a:rPr lang="zh-CN" altLang="en-US" sz="3600" dirty="0">
                <a:ea typeface="华文行楷" panose="02010800040101010101" pitchFamily="2" charset="-122"/>
              </a:rPr>
              <a:t>讨论：</a:t>
            </a:r>
            <a:r>
              <a:rPr lang="zh-CN" altLang="en-US" sz="2800" b="1" dirty="0"/>
              <a:t>解决两个问题</a:t>
            </a:r>
            <a:endParaRPr lang="zh-CN" altLang="en-US" sz="2800" b="1" dirty="0"/>
          </a:p>
        </p:txBody>
      </p:sp>
      <p:sp>
        <p:nvSpPr>
          <p:cNvPr id="28675" name="Rectangle 3"/>
          <p:cNvSpPr>
            <a:spLocks noGrp="1"/>
          </p:cNvSpPr>
          <p:nvPr>
            <p:ph type="body" sz="half" idx="1"/>
          </p:nvPr>
        </p:nvSpPr>
        <p:spPr>
          <a:xfrm>
            <a:off x="755650" y="1196975"/>
            <a:ext cx="7272338" cy="935038"/>
          </a:xfrm>
        </p:spPr>
        <p:txBody>
          <a:bodyPr vert="horz" wrap="square" lIns="91440" tIns="45720" rIns="91440" bIns="45720" anchor="t"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400" b="1" dirty="0"/>
              <a:t>如何判断二极管的工作状态？</a:t>
            </a:r>
            <a:r>
              <a:rPr lang="zh-CN" altLang="en-US" sz="2400" b="1" dirty="0">
                <a:solidFill>
                  <a:srgbClr val="FF0000"/>
                </a:solidFill>
              </a:rPr>
              <a:t>导通？截止？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400" b="1" dirty="0"/>
              <a:t>什么情况下应选用二极管的什么等效电路？</a:t>
            </a:r>
            <a:endParaRPr lang="zh-CN" altLang="en-US" sz="2400" b="1" dirty="0"/>
          </a:p>
        </p:txBody>
      </p:sp>
      <p:pic>
        <p:nvPicPr>
          <p:cNvPr id="40964" name="Picture 4" descr="Dz010205"/>
          <p:cNvPicPr>
            <a:picLocks noChangeAspect="1"/>
          </p:cNvPicPr>
          <p:nvPr>
            <p:ph sz="quarter" idx="2"/>
          </p:nvPr>
        </p:nvPicPr>
        <p:blipFill>
          <a:blip r:embed="rId1"/>
          <a:srcRect t="-3987"/>
          <a:stretch>
            <a:fillRect/>
          </a:stretch>
        </p:blipFill>
        <p:spPr>
          <a:xfrm>
            <a:off x="4067175" y="2060575"/>
            <a:ext cx="2808288" cy="1863725"/>
          </a:xfrm>
        </p:spPr>
      </p:pic>
      <p:sp>
        <p:nvSpPr>
          <p:cNvPr id="28677" name="Rectangle 5"/>
          <p:cNvSpPr/>
          <p:nvPr/>
        </p:nvSpPr>
        <p:spPr>
          <a:xfrm>
            <a:off x="3090863" y="2943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28678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539750" y="2276475"/>
          <a:ext cx="31686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" imgW="8677275" imgH="4486275" progId="MSPhotoEd.3">
                  <p:embed/>
                </p:oleObj>
              </mc:Choice>
              <mc:Fallback>
                <p:oleObj name="" r:id="rId2" imgW="8677275" imgH="4486275" progId="MSPhotoEd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539750" y="2276475"/>
                        <a:ext cx="3168650" cy="16383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7" name="Picture 7" descr="Dz010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724400"/>
            <a:ext cx="2879725" cy="18113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4500563" y="4438650"/>
          <a:ext cx="304800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5" imgW="9763125" imgH="6715125" progId="MSPhotoEd.3">
                  <p:embed/>
                </p:oleObj>
              </mc:Choice>
              <mc:Fallback>
                <p:oleObj name="" r:id="rId5" imgW="9763125" imgH="6715125" progId="MSPhotoEd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0563" y="4438650"/>
                        <a:ext cx="3048000" cy="209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Line 9"/>
          <p:cNvSpPr/>
          <p:nvPr/>
        </p:nvSpPr>
        <p:spPr>
          <a:xfrm flipH="1" flipV="1">
            <a:off x="4705350" y="4849813"/>
            <a:ext cx="2209800" cy="13716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8001000" y="46323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7" imgW="114300" imgH="215900" progId="Equation.3">
                  <p:embed/>
                </p:oleObj>
              </mc:Choice>
              <mc:Fallback>
                <p:oleObj name="" r:id="rId7" imgW="114300" imgH="2159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0" y="4632325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AutoShape 11"/>
          <p:cNvSpPr/>
          <p:nvPr/>
        </p:nvSpPr>
        <p:spPr>
          <a:xfrm>
            <a:off x="6445250" y="4943475"/>
            <a:ext cx="1655763" cy="484188"/>
          </a:xfrm>
          <a:prstGeom prst="borderCallout1">
            <a:avLst>
              <a:gd name="adj1" fmla="val 23606"/>
              <a:gd name="adj2" fmla="val -4602"/>
              <a:gd name="adj3" fmla="val 128523"/>
              <a:gd name="adj4" fmla="val -36912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</a:rPr>
              <a:t>－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iR</a:t>
            </a:r>
            <a:endParaRPr lang="en-US" altLang="zh-CN" sz="2400" b="1" i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4716463" y="4941888"/>
            <a:ext cx="1219200" cy="1295400"/>
            <a:chOff x="2789" y="3203"/>
            <a:chExt cx="768" cy="816"/>
          </a:xfrm>
        </p:grpSpPr>
        <p:sp>
          <p:nvSpPr>
            <p:cNvPr id="28694" name="Line 13"/>
            <p:cNvSpPr/>
            <p:nvPr/>
          </p:nvSpPr>
          <p:spPr>
            <a:xfrm flipH="1">
              <a:off x="2789" y="3443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</p:sp>
        <p:sp>
          <p:nvSpPr>
            <p:cNvPr id="28695" name="Oval 14"/>
            <p:cNvSpPr/>
            <p:nvPr/>
          </p:nvSpPr>
          <p:spPr>
            <a:xfrm>
              <a:off x="3242" y="3395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8696" name="Text Box 15"/>
            <p:cNvSpPr txBox="1"/>
            <p:nvPr/>
          </p:nvSpPr>
          <p:spPr>
            <a:xfrm>
              <a:off x="3269" y="320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</a:rPr>
                <a:t>Q</a:t>
              </a:r>
              <a:endParaRPr lang="en-US" altLang="zh-CN" sz="20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28697" name="Line 16"/>
            <p:cNvSpPr/>
            <p:nvPr/>
          </p:nvSpPr>
          <p:spPr>
            <a:xfrm>
              <a:off x="3291" y="3443"/>
              <a:ext cx="0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</p:sp>
      </p:grpSp>
      <p:sp>
        <p:nvSpPr>
          <p:cNvPr id="40978" name="AutoShape 18"/>
          <p:cNvSpPr/>
          <p:nvPr/>
        </p:nvSpPr>
        <p:spPr>
          <a:xfrm>
            <a:off x="5868988" y="4365625"/>
            <a:ext cx="508000" cy="533400"/>
          </a:xfrm>
          <a:prstGeom prst="borderCallout1">
            <a:avLst>
              <a:gd name="adj1" fmla="val 21431"/>
              <a:gd name="adj2" fmla="val -15000"/>
              <a:gd name="adj3" fmla="val 174403"/>
              <a:gd name="adj4" fmla="val -215625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D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0979" name="AutoShape 19"/>
          <p:cNvSpPr/>
          <p:nvPr/>
        </p:nvSpPr>
        <p:spPr>
          <a:xfrm>
            <a:off x="6880225" y="5483225"/>
            <a:ext cx="788988" cy="474663"/>
          </a:xfrm>
          <a:prstGeom prst="borderCallout1">
            <a:avLst>
              <a:gd name="adj1" fmla="val 24079"/>
              <a:gd name="adj2" fmla="val -9657"/>
              <a:gd name="adj3" fmla="val 160537"/>
              <a:gd name="adj4" fmla="val -173843"/>
            </a:avLst>
          </a:prstGeom>
          <a:solidFill>
            <a:srgbClr val="00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D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0980" name="Object 20"/>
          <p:cNvGraphicFramePr>
            <a:graphicFrameLocks noChangeAspect="1"/>
          </p:cNvGraphicFramePr>
          <p:nvPr/>
        </p:nvGraphicFramePr>
        <p:xfrm>
          <a:off x="7019925" y="2636838"/>
          <a:ext cx="16573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9" imgW="735965" imgH="393700" progId="Equation.3">
                  <p:embed/>
                </p:oleObj>
              </mc:Choice>
              <mc:Fallback>
                <p:oleObj name="" r:id="rId9" imgW="735965" imgH="3937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9925" y="2636838"/>
                        <a:ext cx="1657350" cy="88582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1" name="Text Box 21"/>
          <p:cNvSpPr txBox="1"/>
          <p:nvPr/>
        </p:nvSpPr>
        <p:spPr>
          <a:xfrm>
            <a:off x="4356100" y="3933825"/>
            <a:ext cx="38163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可比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，则需图解：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0982" name="AutoShape 22"/>
          <p:cNvSpPr/>
          <p:nvPr/>
        </p:nvSpPr>
        <p:spPr>
          <a:xfrm>
            <a:off x="6445250" y="4367213"/>
            <a:ext cx="1724025" cy="503237"/>
          </a:xfrm>
          <a:prstGeom prst="borderCallout1">
            <a:avLst>
              <a:gd name="adj1" fmla="val 22713"/>
              <a:gd name="adj2" fmla="val -4421"/>
              <a:gd name="adj3" fmla="val 130917"/>
              <a:gd name="adj4" fmla="val -52028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实测特性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0984" name="Text Box 24"/>
          <p:cNvSpPr txBox="1"/>
          <p:nvPr/>
        </p:nvSpPr>
        <p:spPr>
          <a:xfrm>
            <a:off x="539750" y="3933825"/>
            <a:ext cx="338455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对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二极管</a:t>
            </a:r>
            <a:r>
              <a:rPr lang="zh-CN" altLang="en-US" sz="2400" b="1" dirty="0">
                <a:latin typeface="宋体" panose="02010600030101010101" pitchFamily="2" charset="-122"/>
              </a:rPr>
              <a:t>的模型有什么不同？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1" grpId="0" bldLvl="0" animBg="1"/>
      <p:bldP spid="40971" grpId="1" bldLvl="0" animBg="1"/>
      <p:bldP spid="40978" grpId="0" bldLvl="0" animBg="1"/>
      <p:bldP spid="40978" grpId="1" bldLvl="0" animBg="1"/>
      <p:bldP spid="40979" grpId="0" bldLvl="0" animBg="1"/>
      <p:bldP spid="40979" grpId="1" bldLvl="0" animBg="1"/>
      <p:bldP spid="40981" grpId="0"/>
      <p:bldP spid="40981" grpId="1"/>
      <p:bldP spid="40982" grpId="0" bldLvl="0" animBg="1"/>
      <p:bldP spid="40982" grpId="1" bldLvl="0" animBg="1"/>
      <p:bldP spid="409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0994" y="430212"/>
            <a:ext cx="8318500" cy="6096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32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32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681" name="Text Box 9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1285875" y="1407319"/>
            <a:ext cx="495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一、晶体管的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结构及类型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682" name="Text Box 10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282143" y="2293937"/>
            <a:ext cx="533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二、晶体管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的电流放大作用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683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282143" y="3169444"/>
            <a:ext cx="6408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三、晶体管的共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射特性曲线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684" name="Text Box 1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283360" y="5818188"/>
            <a:ext cx="5946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六、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晶体管的等效模型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685" name="Text Box 13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85874" y="4911261"/>
            <a:ext cx="69585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五、温度对晶体管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特性及参数的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影响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0" name="Text Box 13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82143" y="4006268"/>
            <a:ext cx="53340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四、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晶体管的主要参数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/>
      <p:bldP spid="28682" grpId="0"/>
      <p:bldP spid="28683" grpId="0"/>
      <p:bldP spid="28684" grpId="0"/>
      <p:bldP spid="2868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0394"/>
            <a:ext cx="8229600" cy="50958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一、晶体管的</a:t>
            </a:r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结构及类型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pic>
        <p:nvPicPr>
          <p:cNvPr id="30723" name="Picture 3" descr="Dz0103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9" b="6508"/>
          <a:stretch>
            <a:fillRect/>
          </a:stretch>
        </p:blipFill>
        <p:spPr bwMode="auto">
          <a:xfrm>
            <a:off x="683568" y="3178968"/>
            <a:ext cx="81438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AutoShape 4"/>
          <p:cNvSpPr/>
          <p:nvPr/>
        </p:nvSpPr>
        <p:spPr bwMode="auto">
          <a:xfrm>
            <a:off x="51638" y="4925571"/>
            <a:ext cx="1600200" cy="423863"/>
          </a:xfrm>
          <a:prstGeom prst="borderCallout2">
            <a:avLst>
              <a:gd name="adj1" fmla="val 26968"/>
              <a:gd name="adj2" fmla="val 104764"/>
              <a:gd name="adj3" fmla="val 26968"/>
              <a:gd name="adj4" fmla="val 118847"/>
              <a:gd name="adj5" fmla="val -108991"/>
              <a:gd name="adj6" fmla="val 133630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多子浓度高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30725" name="AutoShape 5"/>
          <p:cNvSpPr/>
          <p:nvPr/>
        </p:nvSpPr>
        <p:spPr bwMode="auto">
          <a:xfrm>
            <a:off x="76200" y="5480047"/>
            <a:ext cx="1676400" cy="762000"/>
          </a:xfrm>
          <a:prstGeom prst="borderCallout2">
            <a:avLst>
              <a:gd name="adj1" fmla="val 15000"/>
              <a:gd name="adj2" fmla="val 104546"/>
              <a:gd name="adj3" fmla="val 15000"/>
              <a:gd name="adj4" fmla="val 139301"/>
              <a:gd name="adj5" fmla="val -155625"/>
              <a:gd name="adj6" fmla="val 174148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多子浓度很低，且很薄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30726" name="AutoShape 6"/>
          <p:cNvSpPr/>
          <p:nvPr/>
        </p:nvSpPr>
        <p:spPr bwMode="auto">
          <a:xfrm>
            <a:off x="5041900" y="5515767"/>
            <a:ext cx="1066800" cy="381000"/>
          </a:xfrm>
          <a:prstGeom prst="borderCallout2">
            <a:avLst>
              <a:gd name="adj1" fmla="val 30000"/>
              <a:gd name="adj2" fmla="val -7144"/>
              <a:gd name="adj3" fmla="val 30000"/>
              <a:gd name="adj4" fmla="val -64287"/>
              <a:gd name="adj5" fmla="val -275065"/>
              <a:gd name="adj6" fmla="val -90856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 dirty="0">
                <a:latin typeface="Times New Roman" panose="02020603050405020304" pitchFamily="18" charset="0"/>
              </a:rPr>
              <a:t>面积大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1928812" y="5980109"/>
            <a:ext cx="6226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晶体管有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三个极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三个区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两个</a:t>
            </a:r>
            <a:r>
              <a:rPr kumimoji="1" lang="en-US" altLang="zh-CN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结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28" name="Picture 8" descr="Dz0103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0" r="-1219" b="18414"/>
          <a:stretch>
            <a:fillRect/>
          </a:stretch>
        </p:blipFill>
        <p:spPr bwMode="auto">
          <a:xfrm>
            <a:off x="1600200" y="1308101"/>
            <a:ext cx="5943600" cy="1374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9"/>
          <p:cNvGrpSpPr/>
          <p:nvPr/>
        </p:nvGrpSpPr>
        <p:grpSpPr bwMode="auto">
          <a:xfrm>
            <a:off x="190500" y="2525714"/>
            <a:ext cx="2819400" cy="609600"/>
            <a:chOff x="96" y="1584"/>
            <a:chExt cx="1776" cy="384"/>
          </a:xfrm>
        </p:grpSpPr>
        <p:sp>
          <p:nvSpPr>
            <p:cNvPr id="62482" name="AutoShape 10"/>
            <p:cNvSpPr/>
            <p:nvPr/>
          </p:nvSpPr>
          <p:spPr bwMode="auto">
            <a:xfrm>
              <a:off x="96" y="1692"/>
              <a:ext cx="912" cy="276"/>
            </a:xfrm>
            <a:prstGeom prst="borderCallout1">
              <a:avLst>
                <a:gd name="adj1" fmla="val 26088"/>
                <a:gd name="adj2" fmla="val 105264"/>
                <a:gd name="adj3" fmla="val -39130"/>
                <a:gd name="adj4" fmla="val 132565"/>
              </a:avLst>
            </a:prstGeom>
            <a:solidFill>
              <a:srgbClr val="CCCCFF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小功率管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2483" name="Line 11"/>
            <p:cNvSpPr>
              <a:spLocks noChangeShapeType="1"/>
            </p:cNvSpPr>
            <p:nvPr/>
          </p:nvSpPr>
          <p:spPr bwMode="auto">
            <a:xfrm flipV="1">
              <a:off x="1056" y="1584"/>
              <a:ext cx="816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32" name="AutoShape 12"/>
          <p:cNvSpPr/>
          <p:nvPr/>
        </p:nvSpPr>
        <p:spPr bwMode="auto">
          <a:xfrm>
            <a:off x="5195887" y="2592389"/>
            <a:ext cx="1533525" cy="476250"/>
          </a:xfrm>
          <a:prstGeom prst="borderCallout1">
            <a:avLst>
              <a:gd name="adj1" fmla="val 24000"/>
              <a:gd name="adj2" fmla="val -4968"/>
              <a:gd name="adj3" fmla="val -15000"/>
              <a:gd name="adj4" fmla="val -28259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latin typeface="Times New Roman" panose="02020603050405020304" pitchFamily="18" charset="0"/>
              </a:rPr>
              <a:t>中功率管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733" name="AutoShape 13"/>
          <p:cNvSpPr/>
          <p:nvPr/>
        </p:nvSpPr>
        <p:spPr bwMode="auto">
          <a:xfrm>
            <a:off x="7419975" y="2556669"/>
            <a:ext cx="1533525" cy="476250"/>
          </a:xfrm>
          <a:prstGeom prst="borderCallout1">
            <a:avLst>
              <a:gd name="adj1" fmla="val 24000"/>
              <a:gd name="adj2" fmla="val -4968"/>
              <a:gd name="adj3" fmla="val -25000"/>
              <a:gd name="adj4" fmla="val -37579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latin typeface="Times New Roman" panose="02020603050405020304" pitchFamily="18" charset="0"/>
              </a:rPr>
              <a:t>大功率管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3" name="Group 14"/>
          <p:cNvGrpSpPr/>
          <p:nvPr/>
        </p:nvGrpSpPr>
        <p:grpSpPr bwMode="auto">
          <a:xfrm>
            <a:off x="5124450" y="1160463"/>
            <a:ext cx="3787775" cy="533400"/>
            <a:chOff x="3216" y="576"/>
            <a:chExt cx="2112" cy="336"/>
          </a:xfrm>
        </p:grpSpPr>
        <p:sp>
          <p:nvSpPr>
            <p:cNvPr id="62480" name="AutoShape 15"/>
            <p:cNvSpPr/>
            <p:nvPr/>
          </p:nvSpPr>
          <p:spPr bwMode="auto">
            <a:xfrm>
              <a:off x="4153" y="576"/>
              <a:ext cx="1175" cy="303"/>
            </a:xfrm>
            <a:prstGeom prst="borderCallout1">
              <a:avLst>
                <a:gd name="adj1" fmla="val 23764"/>
                <a:gd name="adj2" fmla="val -4083"/>
                <a:gd name="adj3" fmla="val 199009"/>
                <a:gd name="adj4" fmla="val -19657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为什么有孔？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2481" name="Line 16"/>
            <p:cNvSpPr>
              <a:spLocks noChangeShapeType="1"/>
            </p:cNvSpPr>
            <p:nvPr/>
          </p:nvSpPr>
          <p:spPr bwMode="auto">
            <a:xfrm flipV="1">
              <a:off x="3216" y="624"/>
              <a:ext cx="864" cy="28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0742" name="Picture 22" descr="三极管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6096" r="21336" b="26166"/>
          <a:stretch>
            <a:fillRect/>
          </a:stretch>
        </p:blipFill>
        <p:spPr>
          <a:xfrm>
            <a:off x="5399088" y="0"/>
            <a:ext cx="3744912" cy="2160588"/>
          </a:xfrm>
          <a:noFill/>
        </p:spPr>
      </p:pic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-785813" y="0"/>
            <a:ext cx="8318501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 </a:t>
            </a:r>
            <a:r>
              <a:rPr lang="en-US" altLang="zh-CN" sz="2800" kern="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P24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animBg="1" autoUpdateAnimBg="0"/>
      <p:bldP spid="30725" grpId="0" animBg="1" autoUpdateAnimBg="0"/>
      <p:bldP spid="30726" grpId="0" animBg="1" autoUpdateAnimBg="0"/>
      <p:bldP spid="30727" grpId="0" autoUpdateAnimBg="0" build="p"/>
      <p:bldP spid="30732" grpId="0" animBg="1" autoUpdateAnimBg="0"/>
      <p:bldP spid="30733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Dz01030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50" r="-2272" b="-1718"/>
          <a:stretch>
            <a:fillRect/>
          </a:stretch>
        </p:blipFill>
        <p:spPr bwMode="auto">
          <a:xfrm>
            <a:off x="703263" y="2636838"/>
            <a:ext cx="3657600" cy="3089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5" descr="Dz01030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2" t="-3979" r="-2942" b="-3482"/>
          <a:stretch>
            <a:fillRect/>
          </a:stretch>
        </p:blipFill>
        <p:spPr bwMode="auto">
          <a:xfrm>
            <a:off x="6553200" y="642938"/>
            <a:ext cx="2590800" cy="194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38" name="Object 6"/>
          <p:cNvGraphicFramePr>
            <a:graphicFrameLocks noChangeAspect="1"/>
          </p:cNvGraphicFramePr>
          <p:nvPr/>
        </p:nvGraphicFramePr>
        <p:xfrm>
          <a:off x="323850" y="1428750"/>
          <a:ext cx="59626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3" imgW="3073400" imgH="508000" progId="Equation.3">
                  <p:embed/>
                </p:oleObj>
              </mc:Choice>
              <mc:Fallback>
                <p:oleObj name="Equation" r:id="rId3" imgW="30734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28750"/>
                        <a:ext cx="5962650" cy="987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1382710" y="5780880"/>
            <a:ext cx="73771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扩散运动形成发射极电流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，复合运动形成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基极电流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，漂移运动形成集电极电流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2" name="AutoShape 8"/>
          <p:cNvSpPr/>
          <p:nvPr/>
        </p:nvSpPr>
        <p:spPr bwMode="auto">
          <a:xfrm>
            <a:off x="0" y="2779713"/>
            <a:ext cx="1236663" cy="771525"/>
          </a:xfrm>
          <a:prstGeom prst="borderCallout2">
            <a:avLst>
              <a:gd name="adj1" fmla="val 14815"/>
              <a:gd name="adj2" fmla="val 106162"/>
              <a:gd name="adj3" fmla="val 14815"/>
              <a:gd name="adj4" fmla="val 132347"/>
              <a:gd name="adj5" fmla="val 74690"/>
              <a:gd name="adj6" fmla="val 160333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少数载流子的漂移</a:t>
            </a:r>
            <a:endParaRPr kumimoji="1"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3" name="AutoShape 9"/>
          <p:cNvSpPr/>
          <p:nvPr/>
        </p:nvSpPr>
        <p:spPr bwMode="auto">
          <a:xfrm>
            <a:off x="4589463" y="4694238"/>
            <a:ext cx="3276600" cy="788987"/>
          </a:xfrm>
          <a:prstGeom prst="borderCallout1">
            <a:avLst>
              <a:gd name="adj1" fmla="val 14486"/>
              <a:gd name="adj2" fmla="val -2324"/>
              <a:gd name="adj3" fmla="val -29347"/>
              <a:gd name="adj4" fmla="val -52542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2060"/>
                </a:solidFill>
              </a:rPr>
              <a:t>因发射区多子浓度高使大量电子从发射区</a:t>
            </a:r>
            <a:r>
              <a:rPr lang="zh-CN" altLang="en-US" sz="2000" b="1">
                <a:solidFill>
                  <a:srgbClr val="FF0000"/>
                </a:solidFill>
              </a:rPr>
              <a:t>扩散</a:t>
            </a:r>
            <a:r>
              <a:rPr lang="zh-CN" altLang="en-US" sz="2000" b="1">
                <a:solidFill>
                  <a:srgbClr val="002060"/>
                </a:solidFill>
              </a:rPr>
              <a:t>到基区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31754" name="AutoShape 10"/>
          <p:cNvSpPr/>
          <p:nvPr/>
        </p:nvSpPr>
        <p:spPr bwMode="auto">
          <a:xfrm>
            <a:off x="4589463" y="3779838"/>
            <a:ext cx="3886200" cy="762000"/>
          </a:xfrm>
          <a:prstGeom prst="borderCallout1">
            <a:avLst>
              <a:gd name="adj1" fmla="val 15000"/>
              <a:gd name="adj2" fmla="val -1963"/>
              <a:gd name="adj3" fmla="val 42083"/>
              <a:gd name="adj4" fmla="val -57310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2060"/>
                </a:solidFill>
              </a:rPr>
              <a:t>因基区薄且多子浓度低，使极少数扩散到基区的电子与空穴</a:t>
            </a:r>
            <a:r>
              <a:rPr lang="zh-CN" altLang="en-US" sz="2000" b="1">
                <a:solidFill>
                  <a:srgbClr val="FF0000"/>
                </a:solidFill>
              </a:rPr>
              <a:t>复合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31755" name="AutoShape 11"/>
          <p:cNvSpPr/>
          <p:nvPr/>
        </p:nvSpPr>
        <p:spPr bwMode="auto">
          <a:xfrm>
            <a:off x="4589463" y="2865438"/>
            <a:ext cx="4343400" cy="788987"/>
          </a:xfrm>
          <a:prstGeom prst="borderCallout1">
            <a:avLst>
              <a:gd name="adj1" fmla="val 14486"/>
              <a:gd name="adj2" fmla="val -1755"/>
              <a:gd name="adj3" fmla="val 70824"/>
              <a:gd name="adj4" fmla="val -42398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2060"/>
                </a:solidFill>
              </a:rPr>
              <a:t>因集电区面积大，在外电场作用下大部分扩散到基区的电子</a:t>
            </a:r>
            <a:r>
              <a:rPr lang="zh-CN" altLang="en-US" sz="2000" b="1">
                <a:solidFill>
                  <a:srgbClr val="FF0000"/>
                </a:solidFill>
              </a:rPr>
              <a:t>漂移</a:t>
            </a:r>
            <a:r>
              <a:rPr lang="zh-CN" altLang="en-US" sz="2000" b="1">
                <a:solidFill>
                  <a:srgbClr val="002060"/>
                </a:solidFill>
              </a:rPr>
              <a:t>到集电区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31756" name="AutoShape 12"/>
          <p:cNvSpPr/>
          <p:nvPr/>
        </p:nvSpPr>
        <p:spPr bwMode="auto">
          <a:xfrm>
            <a:off x="0" y="5248275"/>
            <a:ext cx="1389063" cy="741363"/>
          </a:xfrm>
          <a:prstGeom prst="borderCallout1">
            <a:avLst>
              <a:gd name="adj1" fmla="val 15417"/>
              <a:gd name="adj2" fmla="val 105486"/>
              <a:gd name="adj3" fmla="val -101926"/>
              <a:gd name="adj4" fmla="val 146514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基区空穴的扩散</a:t>
            </a:r>
            <a:endParaRPr kumimoji="1"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215188" y="857250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b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643813" y="285750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c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500938" y="1428750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e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214313" y="6000750"/>
            <a:ext cx="1071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忽略</a:t>
            </a:r>
            <a:endParaRPr kumimoji="1" lang="zh-CN" altLang="en-US" sz="2400" b="1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8" name="Rectangle 2"/>
          <p:cNvSpPr>
            <a:spLocks noGrp="1" noChangeArrowheads="1"/>
          </p:cNvSpPr>
          <p:nvPr>
            <p:ph type="title"/>
          </p:nvPr>
        </p:nvSpPr>
        <p:spPr>
          <a:xfrm>
            <a:off x="-407987" y="511903"/>
            <a:ext cx="7715250" cy="928688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二、晶体管</a:t>
            </a:r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的电流放大作用</a:t>
            </a:r>
            <a:r>
              <a:rPr lang="en-US" altLang="zh-CN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(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以</a:t>
            </a:r>
            <a:r>
              <a:rPr lang="en-US" altLang="zh-CN" sz="2800" dirty="0">
                <a:solidFill>
                  <a:srgbClr val="00B050"/>
                </a:solidFill>
                <a:ea typeface="华文行楷" panose="02010800040101010101" pitchFamily="2" charset="-122"/>
              </a:rPr>
              <a:t>NPN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型为例</a:t>
            </a:r>
            <a:r>
              <a:rPr lang="en-US" altLang="zh-CN" sz="2800" dirty="0">
                <a:solidFill>
                  <a:srgbClr val="00B050"/>
                </a:solidFill>
                <a:ea typeface="华文行楷" panose="02010800040101010101" pitchFamily="2" charset="-122"/>
              </a:rPr>
              <a:t>)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2987675" y="3789363"/>
            <a:ext cx="868363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P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476375" y="2997200"/>
            <a:ext cx="868363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N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476375" y="4652963"/>
            <a:ext cx="868363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N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6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6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 autoUpdateAnimBg="0" build="p"/>
      <p:bldP spid="31752" grpId="0" animBg="1" autoUpdateAnimBg="0"/>
      <p:bldP spid="31753" grpId="0" animBg="1" autoUpdateAnimBg="0"/>
      <p:bldP spid="31754" grpId="0" animBg="1" autoUpdateAnimBg="0"/>
      <p:bldP spid="31755" grpId="0" animBg="1" autoUpdateAnimBg="0"/>
      <p:bldP spid="31756" grpId="0" animBg="1" autoUpdateAnimBg="0"/>
      <p:bldP spid="15" grpId="0" autoUpdateAnimBg="0" build="p"/>
      <p:bldP spid="16" grpId="0" autoUpdateAnimBg="0" build="p"/>
      <p:bldP spid="17" grpId="0" autoUpdateAnimBg="0" build="p"/>
      <p:bldP spid="19" grpId="0" autoUpdateAnimBg="0" build="p"/>
      <p:bldP spid="18" grpId="0" autoUpdateAnimBg="0" build="p"/>
      <p:bldP spid="21" grpId="0" autoUpdateAnimBg="0" build="p"/>
      <p:bldP spid="22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4313" y="1000125"/>
            <a:ext cx="6019800" cy="22860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电流分配</a:t>
            </a:r>
            <a:r>
              <a:rPr lang="zh-CN" altLang="en-US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endParaRPr lang="en-US" altLang="zh-CN" sz="2800" b="1" baseline="-25000">
              <a:solidFill>
                <a:schemeClr val="tx2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800" b="1" i="1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baseline="-2500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</a:t>
            </a:r>
            <a:r>
              <a:rPr lang="zh-CN" altLang="en-US" sz="2800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－扩散运动形成的电流</a:t>
            </a:r>
            <a:endParaRPr lang="zh-CN" altLang="en-US" sz="2800" b="1">
              <a:solidFill>
                <a:schemeClr val="tx2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</a:t>
            </a:r>
            <a:r>
              <a:rPr lang="en-US" altLang="zh-CN" sz="2800" b="1" i="1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baseline="-2500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zh-CN" altLang="en-US" sz="2800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－复合运动形成的电流</a:t>
            </a:r>
            <a:endParaRPr lang="zh-CN" altLang="en-US" sz="2800" b="1">
              <a:solidFill>
                <a:schemeClr val="tx2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</a:t>
            </a:r>
            <a:r>
              <a:rPr lang="en-US" altLang="zh-CN" sz="2800" b="1" i="1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baseline="-2500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</a:t>
            </a:r>
            <a:r>
              <a:rPr lang="zh-CN" altLang="en-US" sz="2800" b="1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－漂移运动形成的电流</a:t>
            </a:r>
            <a:endParaRPr lang="zh-CN" altLang="en-US" sz="2800">
              <a:solidFill>
                <a:schemeClr val="tx2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267744" y="3553486"/>
          <a:ext cx="3673475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1" imgW="1511300" imgH="685800" progId="Equation.DSMT4">
                  <p:embed/>
                </p:oleObj>
              </mc:Choice>
              <mc:Fallback>
                <p:oleObj name="Equation" r:id="rId1" imgW="15113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553486"/>
                        <a:ext cx="3673475" cy="1663700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AutoShape 4"/>
          <p:cNvSpPr/>
          <p:nvPr/>
        </p:nvSpPr>
        <p:spPr bwMode="auto">
          <a:xfrm>
            <a:off x="185740" y="5372100"/>
            <a:ext cx="1524000" cy="485775"/>
          </a:xfrm>
          <a:prstGeom prst="borderCallout2">
            <a:avLst>
              <a:gd name="adj1" fmla="val 23528"/>
              <a:gd name="adj2" fmla="val 105000"/>
              <a:gd name="adj3" fmla="val 23528"/>
              <a:gd name="adj4" fmla="val 117398"/>
              <a:gd name="adj5" fmla="val -58824"/>
              <a:gd name="adj6" fmla="val 146588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穿透电流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7" name="AutoShape 5"/>
          <p:cNvSpPr/>
          <p:nvPr/>
        </p:nvSpPr>
        <p:spPr bwMode="auto">
          <a:xfrm>
            <a:off x="1835943" y="5763948"/>
            <a:ext cx="2414588" cy="457200"/>
          </a:xfrm>
          <a:prstGeom prst="borderCallout2">
            <a:avLst>
              <a:gd name="adj1" fmla="val 25000"/>
              <a:gd name="adj2" fmla="val 103157"/>
              <a:gd name="adj3" fmla="val 25000"/>
              <a:gd name="adj4" fmla="val 108681"/>
              <a:gd name="adj5" fmla="val -121704"/>
              <a:gd name="adj6" fmla="val 110546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集电结反向电流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AutoShape 6"/>
          <p:cNvSpPr/>
          <p:nvPr/>
        </p:nvSpPr>
        <p:spPr bwMode="auto">
          <a:xfrm>
            <a:off x="170657" y="3433410"/>
            <a:ext cx="1611312" cy="838200"/>
          </a:xfrm>
          <a:prstGeom prst="borderCallout2">
            <a:avLst>
              <a:gd name="adj1" fmla="val 13634"/>
              <a:gd name="adj2" fmla="val 104727"/>
              <a:gd name="adj3" fmla="val 13634"/>
              <a:gd name="adj4" fmla="val 120986"/>
              <a:gd name="adj5" fmla="val 38634"/>
              <a:gd name="adj6" fmla="val 137833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直流电流放大系数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9" name="AutoShape 7"/>
          <p:cNvSpPr/>
          <p:nvPr/>
        </p:nvSpPr>
        <p:spPr bwMode="auto">
          <a:xfrm>
            <a:off x="5984431" y="3328193"/>
            <a:ext cx="2659063" cy="554037"/>
          </a:xfrm>
          <a:prstGeom prst="borderCallout2">
            <a:avLst>
              <a:gd name="adj1" fmla="val 20630"/>
              <a:gd name="adj2" fmla="val -2866"/>
              <a:gd name="adj3" fmla="val 20630"/>
              <a:gd name="adj4" fmla="val -25671"/>
              <a:gd name="adj5" fmla="val 75644"/>
              <a:gd name="adj6" fmla="val -49315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交流电流放大系数</a:t>
            </a:r>
            <a:endParaRPr kumimoji="1" lang="zh-CN" altLang="en-US" sz="24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344" name="Picture 8" descr="Dz01030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8" r="-2563" b="-4047"/>
          <a:stretch>
            <a:fillRect/>
          </a:stretch>
        </p:blipFill>
        <p:spPr bwMode="auto">
          <a:xfrm>
            <a:off x="5791200" y="838200"/>
            <a:ext cx="3048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7391400" y="1905000"/>
            <a:ext cx="0" cy="304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7391400" y="990600"/>
            <a:ext cx="0" cy="304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6324600" y="1447800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4985894" y="5359400"/>
            <a:ext cx="3657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为什么基极开路集电极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回路会有穿透电流？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6286500" y="928688"/>
            <a:ext cx="8683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 err="1">
                <a:solidFill>
                  <a:srgbClr val="D60093"/>
                </a:solidFill>
                <a:latin typeface="+mn-lt"/>
              </a:rPr>
              <a:t>I</a:t>
            </a:r>
            <a:r>
              <a:rPr kumimoji="1" lang="en-US" altLang="zh-CN" sz="2000" b="1" dirty="0" err="1">
                <a:solidFill>
                  <a:srgbClr val="D60093"/>
                </a:solidFill>
                <a:latin typeface="+mn-lt"/>
              </a:rPr>
              <a:t>b</a:t>
            </a:r>
            <a:endParaRPr kumimoji="1" lang="zh-CN" altLang="en-US" sz="2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929438" y="785813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 err="1">
                <a:solidFill>
                  <a:srgbClr val="D60093"/>
                </a:solidFill>
                <a:latin typeface="+mn-lt"/>
              </a:rPr>
              <a:t>I</a:t>
            </a:r>
            <a:r>
              <a:rPr kumimoji="1" lang="en-US" altLang="zh-CN" sz="2000" b="1" dirty="0" err="1">
                <a:solidFill>
                  <a:srgbClr val="D60093"/>
                </a:solidFill>
                <a:latin typeface="+mn-lt"/>
              </a:rPr>
              <a:t>c</a:t>
            </a:r>
            <a:endParaRPr kumimoji="1" lang="zh-CN" altLang="en-US" sz="2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929438" y="1857375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 err="1">
                <a:solidFill>
                  <a:srgbClr val="D60093"/>
                </a:solidFill>
                <a:latin typeface="+mn-lt"/>
              </a:rPr>
              <a:t>I</a:t>
            </a:r>
            <a:r>
              <a:rPr kumimoji="1" lang="en-US" altLang="zh-CN" sz="2000" b="1" dirty="0" err="1">
                <a:solidFill>
                  <a:srgbClr val="D60093"/>
                </a:solidFill>
                <a:latin typeface="+mn-lt"/>
              </a:rPr>
              <a:t>e</a:t>
            </a:r>
            <a:endParaRPr kumimoji="1" lang="zh-CN" altLang="en-US" sz="2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3000375" y="1000125"/>
            <a:ext cx="2500313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10000"/>
              </a:lnSpc>
              <a:defRPr/>
            </a:pPr>
            <a:r>
              <a:rPr lang="en-US" altLang="zh-CN" sz="2800" b="1" i="1" kern="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kern="0" baseline="-2500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</a:t>
            </a:r>
            <a:r>
              <a:rPr lang="zh-CN" altLang="en-US" sz="2800" b="1" kern="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＝</a:t>
            </a:r>
            <a:r>
              <a:rPr lang="en-US" altLang="zh-CN" sz="2800" b="1" i="1" kern="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kern="0" baseline="-2500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zh-CN" altLang="en-US" sz="2800" b="1" kern="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＋</a:t>
            </a:r>
            <a:r>
              <a:rPr lang="en-US" altLang="zh-CN" sz="2800" b="1" i="1" kern="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b="1" kern="0" baseline="-25000" dirty="0">
                <a:solidFill>
                  <a:srgbClr val="D60093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</a:t>
            </a:r>
            <a:endParaRPr lang="zh-CN" altLang="en-US" sz="2800" kern="0" dirty="0">
              <a:solidFill>
                <a:srgbClr val="D60093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 autoUpdateAnimBg="0"/>
      <p:bldP spid="33797" grpId="0" animBg="1" autoUpdateAnimBg="0"/>
      <p:bldP spid="33798" grpId="0" animBg="1" autoUpdateAnimBg="0"/>
      <p:bldP spid="33799" grpId="0" animBg="1" autoUpdateAnimBg="0"/>
      <p:bldP spid="33804" grpId="0" autoUpdateAnimBg="0" build="p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37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92150"/>
            <a:ext cx="3455988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Text Box 6"/>
          <p:cNvSpPr txBox="1">
            <a:spLocks noChangeArrowheads="1"/>
          </p:cNvSpPr>
          <p:nvPr/>
        </p:nvSpPr>
        <p:spPr bwMode="auto">
          <a:xfrm>
            <a:off x="0" y="836613"/>
            <a:ext cx="55086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例  </a:t>
            </a:r>
            <a:r>
              <a:rPr lang="en-US" altLang="zh-CN" sz="2400" b="1" dirty="0"/>
              <a:t>PNP</a:t>
            </a:r>
            <a:r>
              <a:rPr lang="zh-CN" altLang="en-US" sz="2400" b="1" dirty="0"/>
              <a:t>管直流电路如右，</a:t>
            </a:r>
            <a:r>
              <a:rPr lang="en-US" altLang="zh-CN" sz="2400" b="1" dirty="0"/>
              <a:t>V</a:t>
            </a:r>
            <a:r>
              <a:rPr lang="en-US" altLang="zh-CN" b="1" dirty="0"/>
              <a:t>CC</a:t>
            </a:r>
            <a:r>
              <a:rPr lang="en-US" altLang="zh-CN" sz="2400" b="1" dirty="0"/>
              <a:t>&gt;V</a:t>
            </a:r>
            <a:r>
              <a:rPr lang="en-US" altLang="zh-CN" b="1" dirty="0"/>
              <a:t>BB</a:t>
            </a:r>
            <a:r>
              <a:rPr lang="zh-CN" altLang="en-US" b="1" dirty="0"/>
              <a:t>。</a:t>
            </a:r>
            <a:r>
              <a:rPr lang="zh-CN" altLang="en-US" sz="2400" b="1" dirty="0"/>
              <a:t>当断开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点时，微安表的读数为   </a:t>
            </a:r>
            <a:r>
              <a:rPr lang="en-US" altLang="zh-CN" sz="2400" b="1" dirty="0"/>
              <a:t>         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当断开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点时，微安表的读数为   </a:t>
            </a:r>
            <a:r>
              <a:rPr lang="en-US" altLang="zh-CN" sz="2400" b="1" dirty="0"/>
              <a:t>      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试求该管的      。</a:t>
            </a:r>
            <a:endParaRPr lang="zh-CN" altLang="en-US" sz="2400" b="1" dirty="0"/>
          </a:p>
        </p:txBody>
      </p:sp>
      <p:graphicFrame>
        <p:nvGraphicFramePr>
          <p:cNvPr id="16391" name="Object 6"/>
          <p:cNvGraphicFramePr>
            <a:graphicFrameLocks noChangeAspect="1"/>
          </p:cNvGraphicFramePr>
          <p:nvPr/>
        </p:nvGraphicFramePr>
        <p:xfrm>
          <a:off x="4356100" y="2060575"/>
          <a:ext cx="720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" name="Equation" r:id="rId2" imgW="330200" imgH="203200" progId="Equation.DSMT4">
                  <p:embed/>
                </p:oleObj>
              </mc:Choice>
              <mc:Fallback>
                <p:oleObj name="Equation" r:id="rId2" imgW="330200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060575"/>
                        <a:ext cx="7207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284663" y="1557338"/>
          <a:ext cx="1052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" name="Equation" r:id="rId4" imgW="482600" imgH="203200" progId="Equation.DSMT4">
                  <p:embed/>
                </p:oleObj>
              </mc:Choice>
              <mc:Fallback>
                <p:oleObj name="Equation" r:id="rId4" imgW="482600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557338"/>
                        <a:ext cx="10525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692275" y="2565400"/>
          <a:ext cx="3603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" name="Equation" r:id="rId6" imgW="165100" imgH="228600" progId="Equation.DSMT4">
                  <p:embed/>
                </p:oleObj>
              </mc:Choice>
              <mc:Fallback>
                <p:oleObj name="Equation" r:id="rId6" imgW="1651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565400"/>
                        <a:ext cx="3603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 Box 10"/>
          <p:cNvSpPr txBox="1">
            <a:spLocks noChangeArrowheads="1"/>
          </p:cNvSpPr>
          <p:nvPr/>
        </p:nvSpPr>
        <p:spPr bwMode="auto">
          <a:xfrm>
            <a:off x="0" y="3284538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</a:rPr>
              <a:t>解：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900113" y="3284538"/>
            <a:ext cx="3455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该管为放大偏置。</a:t>
            </a:r>
            <a:endParaRPr lang="zh-CN" altLang="en-US" sz="2400" b="1" dirty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39750" y="3860800"/>
            <a:ext cx="550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/>
              <a:t>当断开</a:t>
            </a:r>
            <a:r>
              <a:rPr lang="en-US" altLang="zh-CN" sz="2400" b="1"/>
              <a:t>E</a:t>
            </a:r>
            <a:r>
              <a:rPr lang="zh-CN" altLang="en-US" sz="2400" b="1"/>
              <a:t>点时，微安表的读数为 </a:t>
            </a:r>
            <a:endParaRPr lang="en-US" altLang="zh-CN" sz="2400" b="1"/>
          </a:p>
        </p:txBody>
      </p:sp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5076825" y="3933825"/>
          <a:ext cx="17573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9" name="Equation" r:id="rId8" imgW="736600" imgH="228600" progId="Equation.DSMT4">
                  <p:embed/>
                </p:oleObj>
              </mc:Choice>
              <mc:Fallback>
                <p:oleObj name="Equation" r:id="rId8" imgW="7366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933825"/>
                        <a:ext cx="175736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5003800" y="4652963"/>
          <a:ext cx="20891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0" name="Equation" r:id="rId10" imgW="889000" imgH="228600" progId="Equation.DSMT4">
                  <p:embed/>
                </p:oleObj>
              </mc:Choice>
              <mc:Fallback>
                <p:oleObj name="Equation" r:id="rId10" imgW="8890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652963"/>
                        <a:ext cx="20891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39750" y="4581525"/>
            <a:ext cx="550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/>
              <a:t>当断开</a:t>
            </a:r>
            <a:r>
              <a:rPr lang="en-US" altLang="zh-CN" sz="2400" b="1"/>
              <a:t>B</a:t>
            </a:r>
            <a:r>
              <a:rPr lang="zh-CN" altLang="en-US" sz="2400" b="1"/>
              <a:t>点时，微安表的读数为</a:t>
            </a:r>
            <a:endParaRPr lang="en-US" altLang="zh-CN" sz="2400" b="1"/>
          </a:p>
        </p:txBody>
      </p:sp>
      <p:graphicFrame>
        <p:nvGraphicFramePr>
          <p:cNvPr id="92169" name="Object 9"/>
          <p:cNvGraphicFramePr>
            <a:graphicFrameLocks noChangeAspect="1"/>
          </p:cNvGraphicFramePr>
          <p:nvPr/>
        </p:nvGraphicFramePr>
        <p:xfrm>
          <a:off x="595154" y="5444967"/>
          <a:ext cx="2973705" cy="57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" name="Equation" r:id="rId12" imgW="1244600" imgH="241300" progId="Equation.DSMT4">
                  <p:embed/>
                </p:oleObj>
              </mc:Choice>
              <mc:Fallback>
                <p:oleObj name="Equation" r:id="rId12" imgW="1244600" imgH="241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4" y="5444967"/>
                        <a:ext cx="2973705" cy="576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018757" y="5502275"/>
            <a:ext cx="792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则</a:t>
            </a:r>
            <a:endParaRPr lang="zh-CN" altLang="en-US" sz="2400" b="1" dirty="0"/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5076825" y="5517417"/>
          <a:ext cx="99853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2" name="Equation" r:id="rId14" imgW="457200" imgH="228600" progId="Equation.DSMT4">
                  <p:embed/>
                </p:oleObj>
              </mc:Choice>
              <mc:Fallback>
                <p:oleObj name="Equation" r:id="rId14" imgW="4572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517417"/>
                        <a:ext cx="998538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446087"/>
            <a:ext cx="5645150" cy="8255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一、本征半导体</a:t>
            </a:r>
            <a:endParaRPr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727339" y="3645760"/>
            <a:ext cx="7500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半导体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－－导电性介于导体与绝缘体之间的物质。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33031" y="5327976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本征半导体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是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纯净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晶体结构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的半导体。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11560" y="1126772"/>
            <a:ext cx="670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kumimoji="1"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、什么是半导体？什么是本征半导体？</a:t>
            </a:r>
            <a:endParaRPr kumimoji="1"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71047" y="1717322"/>
            <a:ext cx="8458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导体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－－铁、铝、铜等金属元素等低价元素，其最外层电子在外电场作用下很容易产生定向移动，形成电流。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500063" y="2628900"/>
            <a:ext cx="830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绝缘体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－－惰性气体、橡胶等，其原子的最外层电子受原子核的束缚力很强，只在外电场强到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相当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程度时才可能导电。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471888" y="4324677"/>
            <a:ext cx="8229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半导体－－硅（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）、锗（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Ge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），均为四价元素，它们原子的最外层电子受原子核的束缚力介于导体与绝缘体之间。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4"/>
          <p:cNvGrpSpPr/>
          <p:nvPr/>
        </p:nvGrpSpPr>
        <p:grpSpPr bwMode="auto">
          <a:xfrm>
            <a:off x="2693417" y="5785176"/>
            <a:ext cx="1566863" cy="690562"/>
            <a:chOff x="1701" y="3566"/>
            <a:chExt cx="987" cy="435"/>
          </a:xfrm>
        </p:grpSpPr>
        <p:sp>
          <p:nvSpPr>
            <p:cNvPr id="52239" name="AutoShape 15"/>
            <p:cNvSpPr/>
            <p:nvPr/>
          </p:nvSpPr>
          <p:spPr bwMode="auto">
            <a:xfrm>
              <a:off x="1932" y="3680"/>
              <a:ext cx="756" cy="321"/>
            </a:xfrm>
            <a:prstGeom prst="borderCallout1">
              <a:avLst>
                <a:gd name="adj1" fmla="val 22431"/>
                <a:gd name="adj2" fmla="val -6347"/>
                <a:gd name="adj3" fmla="val -36449"/>
                <a:gd name="adj4" fmla="val -17593"/>
              </a:avLst>
            </a:prstGeom>
            <a:solidFill>
              <a:srgbClr val="92D050"/>
            </a:solidFill>
            <a:ln w="19050">
              <a:solidFill>
                <a:srgbClr val="00B05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无杂质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2240" name="Line 16"/>
            <p:cNvSpPr>
              <a:spLocks noChangeShapeType="1"/>
            </p:cNvSpPr>
            <p:nvPr/>
          </p:nvSpPr>
          <p:spPr bwMode="auto">
            <a:xfrm>
              <a:off x="1701" y="3566"/>
              <a:ext cx="31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7"/>
          <p:cNvGrpSpPr/>
          <p:nvPr/>
        </p:nvGrpSpPr>
        <p:grpSpPr bwMode="auto">
          <a:xfrm>
            <a:off x="4293604" y="5789938"/>
            <a:ext cx="2432050" cy="685800"/>
            <a:chOff x="2653" y="3566"/>
            <a:chExt cx="1532" cy="432"/>
          </a:xfrm>
        </p:grpSpPr>
        <p:sp>
          <p:nvSpPr>
            <p:cNvPr id="52237" name="AutoShape 18"/>
            <p:cNvSpPr/>
            <p:nvPr/>
          </p:nvSpPr>
          <p:spPr bwMode="auto">
            <a:xfrm>
              <a:off x="2940" y="3680"/>
              <a:ext cx="1245" cy="318"/>
            </a:xfrm>
            <a:prstGeom prst="borderCallout1">
              <a:avLst>
                <a:gd name="adj1" fmla="val 22644"/>
                <a:gd name="adj2" fmla="val -3856"/>
                <a:gd name="adj3" fmla="val -31134"/>
                <a:gd name="adj4" fmla="val -12852"/>
              </a:avLst>
            </a:prstGeom>
            <a:solidFill>
              <a:srgbClr val="92D050"/>
            </a:solidFill>
            <a:ln w="19050">
              <a:solidFill>
                <a:srgbClr val="00B05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稳定的结构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2238" name="Line 19"/>
            <p:cNvSpPr>
              <a:spLocks noChangeShapeType="1"/>
            </p:cNvSpPr>
            <p:nvPr/>
          </p:nvSpPr>
          <p:spPr bwMode="auto">
            <a:xfrm>
              <a:off x="2653" y="3566"/>
              <a:ext cx="31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 </a:t>
            </a:r>
            <a:r>
              <a:rPr lang="en-US" altLang="zh-CN" sz="2800" b="1" kern="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P8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7171" grpId="0" autoUpdateAnimBg="0"/>
      <p:bldP spid="7172" grpId="0" autoUpdateAnimBg="0" build="p"/>
      <p:bldP spid="7173" grpId="0" autoUpdateAnimBg="0" build="p"/>
      <p:bldP spid="7174" grpId="0" autoUpdateAnimBg="0"/>
      <p:bldP spid="7175" grpId="0" autoUpdateAnimBg="0"/>
      <p:bldP spid="7176" grpId="0" autoUpdateAnimBg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3419475" y="1557338"/>
          <a:ext cx="21336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name="公式" r:id="rId1" imgW="951865" imgH="279400" progId="Equation.3">
                  <p:embed/>
                </p:oleObj>
              </mc:Choice>
              <mc:Fallback>
                <p:oleObj name="公式" r:id="rId1" imgW="951865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557338"/>
                        <a:ext cx="2133600" cy="6254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837120" y="5759450"/>
            <a:ext cx="7543800" cy="831850"/>
          </a:xfrm>
          <a:prstGeom prst="rect">
            <a:avLst/>
          </a:prstGeom>
          <a:solidFill>
            <a:srgbClr val="CCCCFF"/>
          </a:solidFill>
          <a:ln w="9525">
            <a:solidFill>
              <a:srgbClr val="FF33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</a:rPr>
              <a:t>    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对于小功率晶体管，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CE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大于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1V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的一条输入特性曲线可以取代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CE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大于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1V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的所有输入特性曲线。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23913" y="15875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输入特性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393" name="Picture 8" descr="Dz01030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8" r="-2563" b="-4047"/>
          <a:stretch>
            <a:fillRect/>
          </a:stretch>
        </p:blipFill>
        <p:spPr bwMode="auto">
          <a:xfrm>
            <a:off x="6096000" y="857250"/>
            <a:ext cx="3048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858000" y="1143000"/>
            <a:ext cx="8683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b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500938" y="500063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c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215188" y="1785938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e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3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85813"/>
            <a:ext cx="5321300" cy="601662"/>
          </a:xfrm>
        </p:spPr>
        <p:txBody>
          <a:bodyPr/>
          <a:lstStyle/>
          <a:p>
            <a:pPr algn="l" eaLnBrk="1" hangingPunct="1"/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三、晶体管的共</a:t>
            </a:r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射特性曲线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grpSp>
        <p:nvGrpSpPr>
          <p:cNvPr id="2" name="组合 20"/>
          <p:cNvGrpSpPr/>
          <p:nvPr/>
        </p:nvGrpSpPr>
        <p:grpSpPr bwMode="auto">
          <a:xfrm>
            <a:off x="642938" y="2786063"/>
            <a:ext cx="2895600" cy="2843212"/>
            <a:chOff x="642938" y="2786058"/>
            <a:chExt cx="2895600" cy="2843217"/>
          </a:xfrm>
        </p:grpSpPr>
        <p:pic>
          <p:nvPicPr>
            <p:cNvPr id="16402" name="Picture 3" descr="Dz01030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2857500"/>
              <a:ext cx="2895600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500188" y="3071809"/>
              <a:ext cx="642937" cy="1928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14438" y="4857749"/>
              <a:ext cx="633412" cy="571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43125" y="2928933"/>
              <a:ext cx="633413" cy="2857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643188" y="3000370"/>
              <a:ext cx="500062" cy="428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16387" name="Object 19"/>
            <p:cNvGraphicFramePr>
              <a:graphicFrameLocks noChangeAspect="1"/>
            </p:cNvGraphicFramePr>
            <p:nvPr/>
          </p:nvGraphicFramePr>
          <p:xfrm>
            <a:off x="2000232" y="2786058"/>
            <a:ext cx="714380" cy="367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94" name="Equation" r:id="rId5" imgW="596900" imgH="228600" progId="Equation.DSMT4">
                    <p:embed/>
                  </p:oleObj>
                </mc:Choice>
                <mc:Fallback>
                  <p:oleObj name="Equation" r:id="rId5" imgW="596900" imgH="2286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0232" y="2786058"/>
                          <a:ext cx="714380" cy="367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8" name="Object 16"/>
            <p:cNvGraphicFramePr>
              <a:graphicFrameLocks noChangeAspect="1"/>
            </p:cNvGraphicFramePr>
            <p:nvPr/>
          </p:nvGraphicFramePr>
          <p:xfrm>
            <a:off x="2714612" y="3071810"/>
            <a:ext cx="4413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95" name="Equation" r:id="rId7" imgW="316865" imgH="177800" progId="Equation.DSMT4">
                    <p:embed/>
                  </p:oleObj>
                </mc:Choice>
                <mc:Fallback>
                  <p:oleObj name="Equation" r:id="rId7" imgW="316865" imgH="1778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4612" y="3071810"/>
                          <a:ext cx="441325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23" name="AutoShape 7"/>
          <p:cNvSpPr/>
          <p:nvPr/>
        </p:nvSpPr>
        <p:spPr bwMode="auto">
          <a:xfrm>
            <a:off x="4000500" y="3357563"/>
            <a:ext cx="4429125" cy="533400"/>
          </a:xfrm>
          <a:prstGeom prst="borderCallout2">
            <a:avLst>
              <a:gd name="adj1" fmla="val 21431"/>
              <a:gd name="adj2" fmla="val 407"/>
              <a:gd name="adj3" fmla="val 17199"/>
              <a:gd name="adj4" fmla="val -15241"/>
              <a:gd name="adj5" fmla="val 107329"/>
              <a:gd name="adj6" fmla="val -36222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为什么像</a:t>
            </a: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结的伏安特性？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1" name="AutoShape 5"/>
          <p:cNvSpPr/>
          <p:nvPr/>
        </p:nvSpPr>
        <p:spPr bwMode="auto">
          <a:xfrm>
            <a:off x="4000500" y="4071938"/>
            <a:ext cx="4343400" cy="533400"/>
          </a:xfrm>
          <a:prstGeom prst="borderCallout2">
            <a:avLst>
              <a:gd name="adj1" fmla="val 21431"/>
              <a:gd name="adj2" fmla="val 324"/>
              <a:gd name="adj3" fmla="val 21431"/>
              <a:gd name="adj4" fmla="val -18611"/>
              <a:gd name="adj5" fmla="val 73843"/>
              <a:gd name="adj6" fmla="val -37204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为什么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CE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增大曲线右移？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4" name="AutoShape 8"/>
          <p:cNvSpPr/>
          <p:nvPr/>
        </p:nvSpPr>
        <p:spPr bwMode="auto">
          <a:xfrm>
            <a:off x="4000500" y="4786313"/>
            <a:ext cx="4343400" cy="919162"/>
          </a:xfrm>
          <a:prstGeom prst="borderCallout1">
            <a:avLst>
              <a:gd name="adj1" fmla="val 12435"/>
              <a:gd name="adj2" fmla="val -1755"/>
              <a:gd name="adj3" fmla="val 18653"/>
              <a:gd name="adj4" fmla="val -38778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为什么</a:t>
            </a:r>
            <a:r>
              <a:rPr kumimoji="1"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CE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增大到一定值曲线右移就不明显了？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algn="ctr" eaLnBrk="1" hangingPunct="1"/>
            <a:endParaRPr kumimoji="1" lang="en-US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animBg="1" autoUpdateAnimBg="0"/>
      <p:bldP spid="34825" grpId="0"/>
      <p:bldP spid="34823" grpId="0" animBg="1" autoUpdateAnimBg="0"/>
      <p:bldP spid="34821" grpId="0" animBg="1" autoUpdateAnimBg="0"/>
      <p:bldP spid="3482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052736"/>
            <a:ext cx="7776864" cy="197542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latin typeface="宋体" panose="02010600030101010101" pitchFamily="2" charset="-122"/>
              </a:rPr>
              <a:t>在交流通路中可将晶体管看成为一个二端口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宋体" panose="02010600030101010101" pitchFamily="2" charset="-122"/>
              </a:rPr>
              <a:t>网络，输入回路、输出回路各为一个端口。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82948" name="Picture 4" descr="Dz02031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44037" r="29283" b="32111"/>
          <a:stretch>
            <a:fillRect/>
          </a:stretch>
        </p:blipFill>
        <p:spPr bwMode="auto">
          <a:xfrm>
            <a:off x="1619672" y="3140968"/>
            <a:ext cx="4608512" cy="25514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ChangeArrowheads="1"/>
          </p:cNvSpPr>
          <p:nvPr/>
        </p:nvSpPr>
        <p:spPr bwMode="auto">
          <a:xfrm>
            <a:off x="714375" y="857250"/>
            <a:ext cx="779303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2800" b="1">
                <a:latin typeface="Times New Roman" panose="02020603050405020304" pitchFamily="18" charset="0"/>
              </a:rPr>
              <a:t>③</a:t>
            </a:r>
            <a:r>
              <a:rPr kumimoji="1" lang="en-US" altLang="zh-CN" sz="2800" b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作自变量，</a:t>
            </a:r>
            <a:r>
              <a:rPr kumimoji="1" lang="en-US" altLang="zh-CN" sz="2800" b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作因变量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混合方程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方程）</a:t>
            </a:r>
            <a:endParaRPr kumimoji="1" lang="zh-CN" altLang="en-US" sz="2800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0711" name="Object 2"/>
          <p:cNvGraphicFramePr>
            <a:graphicFrameLocks noChangeAspect="1"/>
          </p:cNvGraphicFramePr>
          <p:nvPr/>
        </p:nvGraphicFramePr>
        <p:xfrm>
          <a:off x="4248150" y="2714624"/>
          <a:ext cx="4616450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公式" r:id="rId1" imgW="1561465" imgH="493395" progId="Equation.3">
                  <p:embed/>
                </p:oleObj>
              </mc:Choice>
              <mc:Fallback>
                <p:oleObj name="公式" r:id="rId1" imgW="1561465" imgH="4933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2714624"/>
                        <a:ext cx="4616450" cy="15001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8"/>
          <p:cNvSpPr>
            <a:spLocks noChangeArrowheads="1"/>
          </p:cNvSpPr>
          <p:nvPr/>
        </p:nvSpPr>
        <p:spPr bwMode="auto">
          <a:xfrm>
            <a:off x="671204" y="4938230"/>
            <a:ext cx="7858125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其中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——h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11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为短路输入电阻、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21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为短路电流传输比、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12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为开路电压传输比、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22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为开路输出电导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 bwMode="auto">
          <a:xfrm>
            <a:off x="1835150" y="-171450"/>
            <a:ext cx="4721225" cy="906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2.5 </a:t>
            </a:r>
            <a:r>
              <a:rPr lang="zh-CN" altLang="en-US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无源电阻双口网络</a:t>
            </a:r>
            <a:endParaRPr lang="zh-CN" altLang="en-US" sz="3200" b="1" kern="0" dirty="0">
              <a:solidFill>
                <a:srgbClr val="7030A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215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37379"/>
            <a:ext cx="342900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694613" y="0"/>
            <a:ext cx="1449387" cy="620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339966"/>
                </a:solidFill>
                <a:latin typeface="+mn-ea"/>
                <a:ea typeface="+mn-ea"/>
                <a:cs typeface="+mj-cs"/>
              </a:rPr>
              <a:t>  回 顾</a:t>
            </a:r>
            <a:endParaRPr lang="zh-CN" altLang="en-US" sz="2400" b="1" kern="0" dirty="0">
              <a:solidFill>
                <a:srgbClr val="339966"/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981075"/>
            <a:ext cx="2895600" cy="579438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输出特性</a:t>
            </a:r>
            <a:endParaRPr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154363" y="981075"/>
          <a:ext cx="177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2" name="Equation" r:id="rId1" imgW="889000" imgH="279400" progId="Equation.3">
                  <p:embed/>
                </p:oleObj>
              </mc:Choice>
              <mc:Fallback>
                <p:oleObj name="Equation" r:id="rId1" imgW="8890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981075"/>
                        <a:ext cx="1778000" cy="5588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9050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1" name="Text Box 5"/>
          <p:cNvSpPr txBox="1">
            <a:spLocks noChangeArrowheads="1"/>
          </p:cNvSpPr>
          <p:nvPr/>
        </p:nvSpPr>
        <p:spPr bwMode="auto">
          <a:xfrm>
            <a:off x="5643563" y="4429125"/>
            <a:ext cx="3262312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β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是常数吗？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什么是理想晶体管？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什么情况下              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?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6391" name="Object 6"/>
          <p:cNvGraphicFramePr>
            <a:graphicFrameLocks noChangeAspect="1"/>
          </p:cNvGraphicFramePr>
          <p:nvPr/>
        </p:nvGraphicFramePr>
        <p:xfrm>
          <a:off x="7235825" y="5373688"/>
          <a:ext cx="9429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" name="Equation" r:id="rId3" imgW="431800" imgH="228600" progId="Equation.3">
                  <p:embed/>
                </p:oleObj>
              </mc:Choice>
              <mc:Fallback>
                <p:oleObj name="Equation" r:id="rId3" imgW="431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5373688"/>
                        <a:ext cx="9429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611188" y="1628775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对应于一个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就有一条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随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变化的曲线。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5848" name="Object 8"/>
          <p:cNvGraphicFramePr>
            <a:graphicFrameLocks noChangeAspect="1"/>
          </p:cNvGraphicFramePr>
          <p:nvPr/>
        </p:nvGraphicFramePr>
        <p:xfrm>
          <a:off x="1600200" y="2206625"/>
          <a:ext cx="39624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" name="Photo Editor 照片" r:id="rId5" imgW="11782425" imgH="9667875" progId="MSPhotoEd.3">
                  <p:embed/>
                </p:oleObj>
              </mc:Choice>
              <mc:Fallback>
                <p:oleObj name="Photo Editor 照片" r:id="rId5" imgW="11782425" imgH="9667875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6625"/>
                        <a:ext cx="3962400" cy="32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Freeform 9"/>
          <p:cNvSpPr/>
          <p:nvPr/>
        </p:nvSpPr>
        <p:spPr bwMode="auto">
          <a:xfrm>
            <a:off x="1905000" y="2435225"/>
            <a:ext cx="381000" cy="2743200"/>
          </a:xfrm>
          <a:custGeom>
            <a:avLst/>
            <a:gdLst>
              <a:gd name="T0" fmla="*/ 0 w 288"/>
              <a:gd name="T1" fmla="*/ 2147483647 h 1728"/>
              <a:gd name="T2" fmla="*/ 2147483647 w 288"/>
              <a:gd name="T3" fmla="*/ 2147483647 h 1728"/>
              <a:gd name="T4" fmla="*/ 2147483647 w 288"/>
              <a:gd name="T5" fmla="*/ 2147483647 h 1728"/>
              <a:gd name="T6" fmla="*/ 2147483647 w 288"/>
              <a:gd name="T7" fmla="*/ 0 h 1728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1728"/>
              <a:gd name="T14" fmla="*/ 288 w 288"/>
              <a:gd name="T15" fmla="*/ 1728 h 1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1728">
                <a:moveTo>
                  <a:pt x="0" y="1728"/>
                </a:moveTo>
                <a:cubicBezTo>
                  <a:pt x="28" y="1704"/>
                  <a:pt x="56" y="1680"/>
                  <a:pt x="96" y="1488"/>
                </a:cubicBezTo>
                <a:cubicBezTo>
                  <a:pt x="136" y="1296"/>
                  <a:pt x="208" y="824"/>
                  <a:pt x="240" y="576"/>
                </a:cubicBezTo>
                <a:cubicBezTo>
                  <a:pt x="272" y="328"/>
                  <a:pt x="280" y="96"/>
                  <a:pt x="288" y="0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0" name="AutoShape 10"/>
          <p:cNvSpPr/>
          <p:nvPr/>
        </p:nvSpPr>
        <p:spPr bwMode="auto">
          <a:xfrm>
            <a:off x="5562600" y="2420938"/>
            <a:ext cx="3581400" cy="1066800"/>
          </a:xfrm>
          <a:prstGeom prst="borderCallout1">
            <a:avLst>
              <a:gd name="adj1" fmla="val 10713"/>
              <a:gd name="adj2" fmla="val -2130"/>
              <a:gd name="adj3" fmla="val 138903"/>
              <a:gd name="adj4" fmla="val -39921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2000" b="1">
                <a:latin typeface="Times New Roman" panose="02020603050405020304" pitchFamily="18" charset="0"/>
              </a:rPr>
              <a:t>为什么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CE</a:t>
            </a:r>
            <a:r>
              <a:rPr kumimoji="1" lang="zh-CN" altLang="en-US" sz="2000" b="1">
                <a:latin typeface="Times New Roman" panose="02020603050405020304" pitchFamily="18" charset="0"/>
              </a:rPr>
              <a:t>较小时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C</a:t>
            </a:r>
            <a:r>
              <a:rPr kumimoji="1" lang="zh-CN" altLang="en-US" sz="2000" b="1">
                <a:latin typeface="Times New Roman" panose="02020603050405020304" pitchFamily="18" charset="0"/>
              </a:rPr>
              <a:t>随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CE</a:t>
            </a:r>
            <a:r>
              <a:rPr kumimoji="1" lang="zh-CN" altLang="en-US" sz="2000" b="1">
                <a:latin typeface="Times New Roman" panose="02020603050405020304" pitchFamily="18" charset="0"/>
              </a:rPr>
              <a:t>变化很大？为什么进入放大状态曲线几乎是横轴的平行线？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35851" name="AutoShape 11"/>
          <p:cNvSpPr/>
          <p:nvPr/>
        </p:nvSpPr>
        <p:spPr bwMode="auto">
          <a:xfrm>
            <a:off x="214313" y="2357438"/>
            <a:ext cx="1219200" cy="520700"/>
          </a:xfrm>
          <a:prstGeom prst="borderCallout2">
            <a:avLst>
              <a:gd name="adj1" fmla="val 21949"/>
              <a:gd name="adj2" fmla="val 106250"/>
              <a:gd name="adj3" fmla="val 21949"/>
              <a:gd name="adj4" fmla="val 124347"/>
              <a:gd name="adj5" fmla="val 131324"/>
              <a:gd name="adj6" fmla="val 158222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饱和区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5852" name="AutoShape 12"/>
          <p:cNvSpPr/>
          <p:nvPr/>
        </p:nvSpPr>
        <p:spPr bwMode="auto">
          <a:xfrm>
            <a:off x="381000" y="4568825"/>
            <a:ext cx="1295400" cy="506413"/>
          </a:xfrm>
          <a:prstGeom prst="borderCallout2">
            <a:avLst>
              <a:gd name="adj1" fmla="val 22569"/>
              <a:gd name="adj2" fmla="val 105884"/>
              <a:gd name="adj3" fmla="val 22569"/>
              <a:gd name="adj4" fmla="val 159681"/>
              <a:gd name="adj5" fmla="val -171162"/>
              <a:gd name="adj6" fmla="val 215685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放大区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5853" name="AutoShape 13"/>
          <p:cNvSpPr/>
          <p:nvPr/>
        </p:nvSpPr>
        <p:spPr bwMode="auto">
          <a:xfrm>
            <a:off x="381000" y="5300663"/>
            <a:ext cx="1295400" cy="487362"/>
          </a:xfrm>
          <a:prstGeom prst="borderCallout2">
            <a:avLst>
              <a:gd name="adj1" fmla="val 23454"/>
              <a:gd name="adj2" fmla="val 105884"/>
              <a:gd name="adj3" fmla="val 23454"/>
              <a:gd name="adj4" fmla="val 135051"/>
              <a:gd name="adj5" fmla="val -33227"/>
              <a:gd name="adj6" fmla="val 165319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截止区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 flipV="1">
            <a:off x="3352800" y="2435225"/>
            <a:ext cx="0" cy="274320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15"/>
          <p:cNvGrpSpPr/>
          <p:nvPr/>
        </p:nvGrpSpPr>
        <p:grpSpPr bwMode="auto">
          <a:xfrm>
            <a:off x="1066800" y="2781300"/>
            <a:ext cx="3022600" cy="1406525"/>
            <a:chOff x="528" y="1514"/>
            <a:chExt cx="1904" cy="886"/>
          </a:xfrm>
        </p:grpSpPr>
        <p:grpSp>
          <p:nvGrpSpPr>
            <p:cNvPr id="17434" name="Group 16"/>
            <p:cNvGrpSpPr/>
            <p:nvPr/>
          </p:nvGrpSpPr>
          <p:grpSpPr bwMode="auto">
            <a:xfrm>
              <a:off x="2112" y="1564"/>
              <a:ext cx="320" cy="808"/>
              <a:chOff x="2112" y="1564"/>
              <a:chExt cx="320" cy="808"/>
            </a:xfrm>
          </p:grpSpPr>
          <p:sp>
            <p:nvSpPr>
              <p:cNvPr id="17440" name="Line 17"/>
              <p:cNvSpPr>
                <a:spLocks noChangeShapeType="1"/>
              </p:cNvSpPr>
              <p:nvPr/>
            </p:nvSpPr>
            <p:spPr bwMode="auto">
              <a:xfrm>
                <a:off x="2256" y="1564"/>
                <a:ext cx="0" cy="21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1" name="Line 18"/>
              <p:cNvSpPr>
                <a:spLocks noChangeShapeType="1"/>
              </p:cNvSpPr>
              <p:nvPr/>
            </p:nvSpPr>
            <p:spPr bwMode="auto">
              <a:xfrm flipV="1">
                <a:off x="2256" y="2188"/>
                <a:ext cx="1" cy="18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415" name="Object 19"/>
              <p:cNvGraphicFramePr>
                <a:graphicFrameLocks noChangeAspect="1"/>
              </p:cNvGraphicFramePr>
              <p:nvPr/>
            </p:nvGraphicFramePr>
            <p:xfrm>
              <a:off x="2112" y="1872"/>
              <a:ext cx="320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15" name="Equation" r:id="rId7" imgW="241300" imgH="215900" progId="Equation.3">
                      <p:embed/>
                    </p:oleObj>
                  </mc:Choice>
                  <mc:Fallback>
                    <p:oleObj name="Equation" r:id="rId7" imgW="241300" imgH="2159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1872"/>
                            <a:ext cx="320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35" name="Group 20"/>
            <p:cNvGrpSpPr/>
            <p:nvPr/>
          </p:nvGrpSpPr>
          <p:grpSpPr bwMode="auto">
            <a:xfrm>
              <a:off x="528" y="1514"/>
              <a:ext cx="816" cy="886"/>
              <a:chOff x="528" y="1514"/>
              <a:chExt cx="816" cy="886"/>
            </a:xfrm>
          </p:grpSpPr>
          <p:sp>
            <p:nvSpPr>
              <p:cNvPr id="17436" name="Line 21"/>
              <p:cNvSpPr>
                <a:spLocks noChangeShapeType="1"/>
              </p:cNvSpPr>
              <p:nvPr/>
            </p:nvSpPr>
            <p:spPr bwMode="auto">
              <a:xfrm flipH="1">
                <a:off x="528" y="1797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lg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7" name="Line 22"/>
              <p:cNvSpPr>
                <a:spLocks noChangeShapeType="1"/>
              </p:cNvSpPr>
              <p:nvPr/>
            </p:nvSpPr>
            <p:spPr bwMode="auto">
              <a:xfrm flipH="1">
                <a:off x="528" y="2203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lg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8" name="Line 23"/>
              <p:cNvSpPr>
                <a:spLocks noChangeShapeType="1"/>
              </p:cNvSpPr>
              <p:nvPr/>
            </p:nvSpPr>
            <p:spPr bwMode="auto">
              <a:xfrm>
                <a:off x="720" y="1514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9" name="Line 24"/>
              <p:cNvSpPr>
                <a:spLocks noChangeShapeType="1"/>
              </p:cNvSpPr>
              <p:nvPr/>
            </p:nvSpPr>
            <p:spPr bwMode="auto">
              <a:xfrm flipV="1">
                <a:off x="720" y="2208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414" name="Object 25"/>
              <p:cNvGraphicFramePr>
                <a:graphicFrameLocks noChangeAspect="1"/>
              </p:cNvGraphicFramePr>
              <p:nvPr/>
            </p:nvGraphicFramePr>
            <p:xfrm>
              <a:off x="576" y="1872"/>
              <a:ext cx="288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16" name="Equation" r:id="rId9" imgW="241300" imgH="228600" progId="Equation.3">
                      <p:embed/>
                    </p:oleObj>
                  </mc:Choice>
                  <mc:Fallback>
                    <p:oleObj name="Equation" r:id="rId9" imgW="241300" imgH="2286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" y="1872"/>
                            <a:ext cx="288" cy="2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5866" name="Object 26"/>
          <p:cNvGraphicFramePr>
            <a:graphicFrameLocks noChangeAspect="1"/>
          </p:cNvGraphicFramePr>
          <p:nvPr/>
        </p:nvGraphicFramePr>
        <p:xfrm>
          <a:off x="5651500" y="3573463"/>
          <a:ext cx="19812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7" name="Equation" r:id="rId11" imgW="1002665" imgH="431800" progId="Equation.3">
                  <p:embed/>
                </p:oleObj>
              </mc:Choice>
              <mc:Fallback>
                <p:oleObj name="Equation" r:id="rId11" imgW="1002665" imgH="4318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573463"/>
                        <a:ext cx="1981200" cy="8524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828675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072063" y="3071813"/>
            <a:ext cx="554037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70C0"/>
                </a:solidFill>
              </a:rPr>
              <a:t>击  穿  区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42938" y="5727700"/>
            <a:ext cx="73580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晶体管工作在放大状态时，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几乎仅决定于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，即可将输出回路等效为电流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控制的电流源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29" name="Picture 8" descr="Dz010303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8" r="-2563" b="-4047"/>
          <a:stretch>
            <a:fillRect/>
          </a:stretch>
        </p:blipFill>
        <p:spPr bwMode="auto">
          <a:xfrm>
            <a:off x="6588125" y="0"/>
            <a:ext cx="2555875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7164388" y="260350"/>
            <a:ext cx="8683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b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7524750" y="0"/>
            <a:ext cx="8683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c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7524750" y="908050"/>
            <a:ext cx="8683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D60093"/>
                </a:solidFill>
                <a:latin typeface="+mn-lt"/>
              </a:rPr>
              <a:t>e</a:t>
            </a:r>
            <a:endParaRPr kumimoji="1" lang="zh-CN" altLang="en-US" sz="2800" b="1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1" grpId="0"/>
      <p:bldP spid="35847" grpId="0" autoUpdateAnimBg="0"/>
      <p:bldP spid="35850" grpId="0" animBg="1" autoUpdateAnimBg="0"/>
      <p:bldP spid="35851" grpId="0" animBg="1" autoUpdateAnimBg="0"/>
      <p:bldP spid="35852" grpId="0" animBg="1" autoUpdateAnimBg="0"/>
      <p:bldP spid="35853" grpId="0" animBg="1" autoUpdateAnimBg="0"/>
      <p:bldP spid="30" grpId="0"/>
      <p:bldP spid="31" grpId="0" autoUpdateAnimBg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599" y="549275"/>
            <a:ext cx="4852987" cy="641350"/>
          </a:xfrm>
        </p:spPr>
        <p:txBody>
          <a:bodyPr/>
          <a:lstStyle/>
          <a:p>
            <a:pPr algn="l" eaLnBrk="1" hangingPunct="1"/>
            <a:r>
              <a:rPr lang="zh-CN" altLang="en-US" sz="3200" dirty="0">
                <a:solidFill>
                  <a:srgbClr val="00B050"/>
                </a:solidFill>
                <a:ea typeface="华文行楷" panose="02010800040101010101" pitchFamily="2" charset="-122"/>
              </a:rPr>
              <a:t>晶体管的三个工作区域</a:t>
            </a:r>
            <a:endParaRPr lang="zh-CN" altLang="en-US" sz="32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36868" name="Group 4"/>
          <p:cNvGraphicFramePr>
            <a:graphicFrameLocks noGrp="1"/>
          </p:cNvGraphicFramePr>
          <p:nvPr/>
        </p:nvGraphicFramePr>
        <p:xfrm>
          <a:off x="1403648" y="3613944"/>
          <a:ext cx="6019800" cy="18288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4478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状态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截止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CEO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放大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≥ 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βi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≥ 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饱和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≥ 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＜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βi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≤ 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34" name="Object 31"/>
          <p:cNvGraphicFramePr>
            <a:graphicFrameLocks noChangeAspect="1"/>
          </p:cNvGraphicFramePr>
          <p:nvPr/>
        </p:nvGraphicFramePr>
        <p:xfrm>
          <a:off x="5003800" y="549275"/>
          <a:ext cx="414020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8" name="Photo Editor 照片" r:id="rId1" imgW="12125325" imgH="9686925" progId="MSPhotoEd.3">
                  <p:embed/>
                </p:oleObj>
              </mc:Choice>
              <mc:Fallback>
                <p:oleObj name="Photo Editor 照片" r:id="rId1" imgW="12125325" imgH="9686925" progId="MSPhotoEd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49275"/>
                        <a:ext cx="4140200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2"/>
          <p:cNvGraphicFramePr>
            <a:graphicFrameLocks noChangeAspect="1"/>
          </p:cNvGraphicFramePr>
          <p:nvPr/>
        </p:nvGraphicFramePr>
        <p:xfrm>
          <a:off x="357188" y="1357313"/>
          <a:ext cx="3929062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Photo Editor 照片" r:id="rId3" imgW="13496925" imgH="8543925" progId="MSPhotoEd.3">
                  <p:embed/>
                </p:oleObj>
              </mc:Choice>
              <mc:Fallback>
                <p:oleObj name="Photo Editor 照片" r:id="rId3" imgW="13496925" imgH="8543925" progId="MSPhotoEd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357313"/>
                        <a:ext cx="3929062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785938" y="1571625"/>
            <a:ext cx="868362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b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500313" y="1357313"/>
            <a:ext cx="868362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c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143125" y="2214563"/>
            <a:ext cx="868363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D60093"/>
                </a:solidFill>
                <a:latin typeface="+mn-lt"/>
              </a:rPr>
              <a:t>e</a:t>
            </a:r>
            <a:endParaRPr kumimoji="1" lang="zh-CN" alt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07219" y="5401822"/>
            <a:ext cx="735806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当</a:t>
            </a:r>
            <a:r>
              <a:rPr kumimoji="1" lang="en-US" altLang="zh-CN" sz="2400" b="1" i="1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CE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solidFill>
                  <a:srgbClr val="D60093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rgbClr val="D60093"/>
                </a:solidFill>
                <a:latin typeface="Times New Roman" panose="02020603050405020304" pitchFamily="18" charset="0"/>
              </a:rPr>
              <a:t>BE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，晶体管处于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临界状态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，即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临界</a:t>
            </a:r>
            <a:endParaRPr kumimoji="1" lang="en-US" altLang="zh-CN" sz="24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饱和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或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临界放大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状态。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r="365" b="68790"/>
          <a:stretch>
            <a:fillRect/>
          </a:stretch>
        </p:blipFill>
        <p:spPr bwMode="auto">
          <a:xfrm>
            <a:off x="0" y="583406"/>
            <a:ext cx="8532813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3"/>
          <a:stretch>
            <a:fillRect/>
          </a:stretch>
        </p:blipFill>
        <p:spPr bwMode="auto">
          <a:xfrm>
            <a:off x="0" y="2270170"/>
            <a:ext cx="91440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3795" y="5384337"/>
            <a:ext cx="1512888" cy="50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85581" y="5352036"/>
            <a:ext cx="1439863" cy="50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84888" y="5346699"/>
            <a:ext cx="1439862" cy="5762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99643" y="5328912"/>
            <a:ext cx="1296987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5975351" y="1223169"/>
          <a:ext cx="3168649" cy="1943201"/>
        </p:xfrm>
        <a:graphic>
          <a:graphicData uri="http://schemas.openxmlformats.org/drawingml/2006/table">
            <a:tbl>
              <a:tblPr/>
              <a:tblGrid>
                <a:gridCol w="981601"/>
                <a:gridCol w="981601"/>
                <a:gridCol w="1205447"/>
              </a:tblGrid>
              <a:tr h="539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状态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7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截止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＜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7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放大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≥ 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≥ 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7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饱和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≥ 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on</a:t>
                      </a:r>
                      <a:endParaRPr kumimoji="0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≤ 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</a:t>
                      </a:r>
                      <a:endParaRPr kumimoji="0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9" marR="91449"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3199695" y="5295944"/>
            <a:ext cx="1295400" cy="574675"/>
          </a:xfrm>
        </p:spPr>
        <p:txBody>
          <a:bodyPr/>
          <a:lstStyle/>
          <a:p>
            <a:pPr algn="l" eaLnBrk="1" hangingPunct="1"/>
            <a:r>
              <a:rPr lang="zh-CN" altLang="en-US" sz="3200" dirty="0">
                <a:solidFill>
                  <a:srgbClr val="FF0000"/>
                </a:solidFill>
                <a:ea typeface="华文行楷" panose="02010800040101010101" pitchFamily="2" charset="-122"/>
              </a:rPr>
              <a:t>放大</a:t>
            </a:r>
            <a:endParaRPr lang="zh-CN" altLang="en-US" sz="3200" dirty="0">
              <a:solidFill>
                <a:srgbClr val="FF0000"/>
              </a:solidFill>
              <a:ea typeface="华文行楷" panose="02010800040101010101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786313" y="5230813"/>
            <a:ext cx="1296987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3200" kern="0" dirty="0">
                <a:solidFill>
                  <a:srgbClr val="FF0000"/>
                </a:solidFill>
                <a:latin typeface="+mj-lt"/>
                <a:ea typeface="华文行楷" panose="02010800040101010101" pitchFamily="2" charset="-122"/>
                <a:cs typeface="+mj-cs"/>
              </a:rPr>
              <a:t>饱和</a:t>
            </a:r>
            <a:endParaRPr lang="zh-CN" altLang="en-US" sz="3200" kern="0" dirty="0">
              <a:solidFill>
                <a:srgbClr val="FF0000"/>
              </a:solidFill>
              <a:latin typeface="+mj-lt"/>
              <a:ea typeface="华文行楷" panose="02010800040101010101" pitchFamily="2" charset="-122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360724" y="5262585"/>
            <a:ext cx="1295400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3200" kern="0" dirty="0">
                <a:solidFill>
                  <a:srgbClr val="FF0000"/>
                </a:solidFill>
                <a:latin typeface="+mj-lt"/>
                <a:ea typeface="华文行楷" panose="02010800040101010101" pitchFamily="2" charset="-122"/>
                <a:cs typeface="+mj-cs"/>
              </a:rPr>
              <a:t>放大</a:t>
            </a:r>
            <a:endParaRPr lang="zh-CN" altLang="en-US" sz="3200" kern="0" dirty="0">
              <a:solidFill>
                <a:srgbClr val="FF0000"/>
              </a:solidFill>
              <a:latin typeface="+mj-lt"/>
              <a:ea typeface="华文行楷" panose="02010800040101010101" pitchFamily="2" charset="-122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633467" y="5259431"/>
            <a:ext cx="1296988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3200" kern="0" dirty="0">
                <a:solidFill>
                  <a:srgbClr val="FF0000"/>
                </a:solidFill>
                <a:latin typeface="+mj-lt"/>
                <a:ea typeface="华文行楷" panose="02010800040101010101" pitchFamily="2" charset="-122"/>
                <a:cs typeface="+mj-cs"/>
              </a:rPr>
              <a:t>截止</a:t>
            </a:r>
            <a:endParaRPr lang="zh-CN" altLang="en-US" sz="3200" kern="0" dirty="0">
              <a:solidFill>
                <a:srgbClr val="FF0000"/>
              </a:solidFill>
              <a:latin typeface="+mj-lt"/>
              <a:ea typeface="华文行楷" panose="02010800040101010101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5175"/>
            <a:ext cx="6821487" cy="814388"/>
          </a:xfrm>
        </p:spPr>
        <p:txBody>
          <a:bodyPr/>
          <a:lstStyle/>
          <a:p>
            <a:pPr algn="l" eaLnBrk="1" hangingPunct="1"/>
            <a:r>
              <a:rPr lang="zh-CN" altLang="en-US" sz="2800" dirty="0" smtClean="0">
                <a:solidFill>
                  <a:srgbClr val="00B050"/>
                </a:solidFill>
                <a:ea typeface="华文行楷" panose="02010800040101010101" pitchFamily="2" charset="-122"/>
              </a:rPr>
              <a:t>四、</a:t>
            </a: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晶体管的主要参数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433887" y="4074318"/>
            <a:ext cx="8420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交流参数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：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β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α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 dirty="0" err="1">
                <a:latin typeface="Times New Roman" panose="02020603050405020304" pitchFamily="18" charset="0"/>
              </a:rPr>
              <a:t>f</a:t>
            </a:r>
            <a:r>
              <a:rPr kumimoji="1" lang="en-US" altLang="zh-CN" sz="2800" baseline="-25000" dirty="0" err="1">
                <a:latin typeface="Times New Roman" panose="02020603050405020304" pitchFamily="18" charset="0"/>
              </a:rPr>
              <a:t>T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（使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β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的信号频率）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8675" name="Object 16"/>
          <p:cNvGraphicFramePr>
            <a:graphicFrameLocks noChangeAspect="1"/>
          </p:cNvGraphicFramePr>
          <p:nvPr/>
        </p:nvGraphicFramePr>
        <p:xfrm>
          <a:off x="3059113" y="2708275"/>
          <a:ext cx="10810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7" name="Equation" r:id="rId1" imgW="469900" imgH="431800" progId="Equation.DSMT4">
                  <p:embed/>
                </p:oleObj>
              </mc:Choice>
              <mc:Fallback>
                <p:oleObj name="Equation" r:id="rId1" imgW="469900" imgH="431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708275"/>
                        <a:ext cx="1081087" cy="99377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17"/>
          <p:cNvGraphicFramePr>
            <a:graphicFrameLocks noChangeAspect="1"/>
          </p:cNvGraphicFramePr>
          <p:nvPr/>
        </p:nvGraphicFramePr>
        <p:xfrm>
          <a:off x="3913981" y="5090760"/>
          <a:ext cx="237648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8" name="Equation" r:id="rId3" imgW="989965" imgH="431800" progId="Equation.DSMT4">
                  <p:embed/>
                </p:oleObj>
              </mc:Choice>
              <mc:Fallback>
                <p:oleObj name="Equation" r:id="rId3" imgW="989965" imgH="431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981" y="5090760"/>
                        <a:ext cx="2376488" cy="103187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26"/>
          <p:cNvGrpSpPr/>
          <p:nvPr/>
        </p:nvGrpSpPr>
        <p:grpSpPr bwMode="auto">
          <a:xfrm>
            <a:off x="395288" y="1628775"/>
            <a:ext cx="6319837" cy="604838"/>
            <a:chOff x="395536" y="1628800"/>
            <a:chExt cx="6319490" cy="605110"/>
          </a:xfrm>
        </p:grpSpPr>
        <p:graphicFrame>
          <p:nvGraphicFramePr>
            <p:cNvPr id="28679" name="Object 4"/>
            <p:cNvGraphicFramePr>
              <a:graphicFrameLocks noChangeAspect="1"/>
            </p:cNvGraphicFramePr>
            <p:nvPr/>
          </p:nvGraphicFramePr>
          <p:xfrm>
            <a:off x="2555776" y="1628800"/>
            <a:ext cx="38417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59" name="Equation" r:id="rId5" imgW="165100" imgH="228600" progId="Equation.3">
                    <p:embed/>
                  </p:oleObj>
                </mc:Choice>
                <mc:Fallback>
                  <p:oleObj name="Equation" r:id="rId5" imgW="165100" imgH="228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776" y="1628800"/>
                          <a:ext cx="384175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0" name="Object 5"/>
            <p:cNvGraphicFramePr>
              <a:graphicFrameLocks noChangeAspect="1"/>
            </p:cNvGraphicFramePr>
            <p:nvPr/>
          </p:nvGraphicFramePr>
          <p:xfrm>
            <a:off x="3203848" y="1772816"/>
            <a:ext cx="3794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60" name="Equation" r:id="rId7" imgW="165100" imgH="165100" progId="Equation.3">
                    <p:embed/>
                  </p:oleObj>
                </mc:Choice>
                <mc:Fallback>
                  <p:oleObj name="Equation" r:id="rId7" imgW="165100" imgH="1651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772816"/>
                          <a:ext cx="379413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6" name="Text Box 7"/>
            <p:cNvSpPr txBox="1">
              <a:spLocks noChangeArrowheads="1"/>
            </p:cNvSpPr>
            <p:nvPr/>
          </p:nvSpPr>
          <p:spPr bwMode="auto">
            <a:xfrm>
              <a:off x="395536" y="1628800"/>
              <a:ext cx="6319490" cy="605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FontTx/>
                <a:buChar char="•"/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直流参数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：    、   、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CBO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、 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CEO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8691" name="Object 19"/>
          <p:cNvGraphicFramePr>
            <a:graphicFrameLocks noChangeAspect="1"/>
          </p:cNvGraphicFramePr>
          <p:nvPr/>
        </p:nvGraphicFramePr>
        <p:xfrm>
          <a:off x="1187450" y="2708275"/>
          <a:ext cx="11239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1" name="Equation" r:id="rId9" imgW="482600" imgH="431800" progId="Equation.DSMT4">
                  <p:embed/>
                </p:oleObj>
              </mc:Choice>
              <mc:Fallback>
                <p:oleObj name="Equation" r:id="rId9" imgW="482600" imgH="431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08275"/>
                        <a:ext cx="1123950" cy="100647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4932363" y="2852738"/>
          <a:ext cx="27162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2" name="Equation" r:id="rId11" imgW="1117600" imgH="241300" progId="Equation.DSMT4">
                  <p:embed/>
                </p:oleObj>
              </mc:Choice>
              <mc:Fallback>
                <p:oleObj name="Equation" r:id="rId11" imgW="11176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852738"/>
                        <a:ext cx="2716212" cy="584200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3"/>
          <p:cNvGraphicFramePr>
            <a:graphicFrameLocks noChangeAspect="1"/>
          </p:cNvGraphicFramePr>
          <p:nvPr/>
        </p:nvGraphicFramePr>
        <p:xfrm>
          <a:off x="1146653" y="5094398"/>
          <a:ext cx="21288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3" name="Equation" r:id="rId13" imgW="876300" imgH="431800" progId="Equation.DSMT4">
                  <p:embed/>
                </p:oleObj>
              </mc:Choice>
              <mc:Fallback>
                <p:oleObj name="Equation" r:id="rId13" imgW="876300" imgH="431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653" y="5094398"/>
                        <a:ext cx="2128837" cy="1047750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autoUpdateAnimBg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1547812" y="2778354"/>
          <a:ext cx="63373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Photo Editor 照片" r:id="rId1" imgW="14716125" imgH="10086975" progId="MSPhotoEd.3">
                  <p:embed/>
                </p:oleObj>
              </mc:Choice>
              <mc:Fallback>
                <p:oleObj name="Photo Editor 照片" r:id="rId1" imgW="14716125" imgH="10086975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2" y="2778354"/>
                        <a:ext cx="63373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AutoShape 9"/>
          <p:cNvSpPr/>
          <p:nvPr/>
        </p:nvSpPr>
        <p:spPr bwMode="auto">
          <a:xfrm>
            <a:off x="6516216" y="1553457"/>
            <a:ext cx="2144712" cy="609600"/>
          </a:xfrm>
          <a:prstGeom prst="borderCallout1">
            <a:avLst>
              <a:gd name="adj1" fmla="val 18750"/>
              <a:gd name="adj2" fmla="val -3551"/>
              <a:gd name="adj3" fmla="val -26824"/>
              <a:gd name="adj4" fmla="val -45005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c-e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间击穿电压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9946" name="AutoShape 10"/>
          <p:cNvSpPr/>
          <p:nvPr/>
        </p:nvSpPr>
        <p:spPr bwMode="auto">
          <a:xfrm>
            <a:off x="668537" y="1519237"/>
            <a:ext cx="1481137" cy="850900"/>
          </a:xfrm>
          <a:prstGeom prst="borderCallout1">
            <a:avLst>
              <a:gd name="adj1" fmla="val 13431"/>
              <a:gd name="adj2" fmla="val 105144"/>
              <a:gd name="adj3" fmla="val -14551"/>
              <a:gd name="adj4" fmla="val 148231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最大集电极电流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9947" name="AutoShape 11"/>
          <p:cNvSpPr/>
          <p:nvPr/>
        </p:nvSpPr>
        <p:spPr bwMode="auto">
          <a:xfrm>
            <a:off x="3050381" y="1805958"/>
            <a:ext cx="3332163" cy="850900"/>
          </a:xfrm>
          <a:prstGeom prst="borderCallout1">
            <a:avLst>
              <a:gd name="adj1" fmla="val -7505"/>
              <a:gd name="adj2" fmla="val 11968"/>
              <a:gd name="adj3" fmla="val -50708"/>
              <a:gd name="adj4" fmla="val 18065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最大集电极耗散功率，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CM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=Constant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2373312" y="5013176"/>
            <a:ext cx="1785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安全工作区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Text Box 14"/>
          <p:cNvSpPr txBox="1">
            <a:spLocks noChangeArrowheads="1"/>
          </p:cNvSpPr>
          <p:nvPr/>
        </p:nvSpPr>
        <p:spPr bwMode="auto">
          <a:xfrm>
            <a:off x="323528" y="864570"/>
            <a:ext cx="6477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极限参数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：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CM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P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CM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 dirty="0">
                <a:latin typeface="Times New Roman" panose="02020603050405020304" pitchFamily="18" charset="0"/>
              </a:rPr>
              <a:t>U</a:t>
            </a:r>
            <a:r>
              <a:rPr kumimoji="1" lang="zh-CN" altLang="en-US" sz="2800" baseline="-250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BR</a:t>
            </a:r>
            <a:r>
              <a:rPr kumimoji="1" lang="zh-CN" altLang="en-US" sz="2800" baseline="-25000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CEO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 animBg="1" autoUpdateAnimBg="0"/>
      <p:bldP spid="39946" grpId="0" animBg="1" autoUpdateAnimBg="0"/>
      <p:bldP spid="39947" grpId="0" animBg="1" autoUpdateAnimBg="0"/>
      <p:bldP spid="39948" grpId="0" autoUpdateAnimBg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清华大学 华成英 hchya@tsinghua.edu.cn</a:t>
            </a:r>
            <a:endParaRPr lang="en-US" altLang="zh-CN"/>
          </a:p>
        </p:txBody>
      </p:sp>
      <p:sp>
        <p:nvSpPr>
          <p:cNvPr id="3072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857250"/>
            <a:ext cx="1911350" cy="784225"/>
          </a:xfrm>
        </p:spPr>
        <p:txBody>
          <a:bodyPr/>
          <a:lstStyle/>
          <a:p>
            <a:pPr algn="l" eaLnBrk="1" hangingPunct="1"/>
            <a:r>
              <a:rPr lang="zh-CN" altLang="en-US" sz="3600">
                <a:ea typeface="华文行楷" panose="02010800040101010101" pitchFamily="2" charset="-122"/>
              </a:rPr>
              <a:t>讨论</a:t>
            </a:r>
            <a:endParaRPr lang="zh-CN" altLang="en-US" sz="3600">
              <a:ea typeface="华文行楷" panose="02010800040101010101" pitchFamily="2" charset="-122"/>
            </a:endParaRP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/>
        </p:nvGraphicFramePr>
        <p:xfrm>
          <a:off x="755650" y="1916113"/>
          <a:ext cx="5181600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Photo Editor 照片" r:id="rId1" imgW="16506825" imgH="10639425" progId="MSPhotoEd.3">
                  <p:embed/>
                </p:oleObj>
              </mc:Choice>
              <mc:Fallback>
                <p:oleObj name="Photo Editor 照片" r:id="rId1" imgW="16506825" imgH="106394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16113"/>
                        <a:ext cx="5181600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Text Box 4"/>
          <p:cNvSpPr txBox="1">
            <a:spLocks noChangeArrowheads="1"/>
          </p:cNvSpPr>
          <p:nvPr/>
        </p:nvSpPr>
        <p:spPr bwMode="auto">
          <a:xfrm>
            <a:off x="1000125" y="5500688"/>
            <a:ext cx="7086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由图示特性求出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CM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CM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BR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CEO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β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4032250" y="2068513"/>
          <a:ext cx="1600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2" name="Equation" r:id="rId3" imgW="723900" imgH="228600" progId="Equation.3">
                  <p:embed/>
                </p:oleObj>
              </mc:Choice>
              <mc:Fallback>
                <p:oleObj name="Equation" r:id="rId3" imgW="7239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2068513"/>
                        <a:ext cx="1600200" cy="5048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 bwMode="auto">
          <a:xfrm>
            <a:off x="984250" y="3287713"/>
            <a:ext cx="1847850" cy="1600200"/>
            <a:chOff x="672" y="1872"/>
            <a:chExt cx="1164" cy="1008"/>
          </a:xfrm>
        </p:grpSpPr>
        <p:sp>
          <p:nvSpPr>
            <p:cNvPr id="30734" name="Line 7"/>
            <p:cNvSpPr>
              <a:spLocks noChangeShapeType="1"/>
            </p:cNvSpPr>
            <p:nvPr/>
          </p:nvSpPr>
          <p:spPr bwMode="auto">
            <a:xfrm flipV="1">
              <a:off x="1836" y="1968"/>
              <a:ext cx="0" cy="91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5" name="Line 8"/>
            <p:cNvSpPr>
              <a:spLocks noChangeShapeType="1"/>
            </p:cNvSpPr>
            <p:nvPr/>
          </p:nvSpPr>
          <p:spPr bwMode="auto">
            <a:xfrm flipH="1">
              <a:off x="915" y="1970"/>
              <a:ext cx="912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Text Box 9"/>
            <p:cNvSpPr txBox="1">
              <a:spLocks noChangeArrowheads="1"/>
            </p:cNvSpPr>
            <p:nvPr/>
          </p:nvSpPr>
          <p:spPr bwMode="auto">
            <a:xfrm>
              <a:off x="672" y="1872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</a:rPr>
                <a:t>2.7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6089650" y="3363913"/>
          <a:ext cx="16002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3" name="Equation" r:id="rId5" imgW="774065" imgH="431800" progId="Equation.3">
                  <p:embed/>
                </p:oleObj>
              </mc:Choice>
              <mc:Fallback>
                <p:oleObj name="Equation" r:id="rId5" imgW="774065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3363913"/>
                        <a:ext cx="1600200" cy="89058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AutoShape 11"/>
          <p:cNvSpPr/>
          <p:nvPr/>
        </p:nvSpPr>
        <p:spPr bwMode="auto">
          <a:xfrm>
            <a:off x="5480050" y="2754313"/>
            <a:ext cx="3352800" cy="457200"/>
          </a:xfrm>
          <a:prstGeom prst="borderCallout1">
            <a:avLst>
              <a:gd name="adj1" fmla="val 25000"/>
              <a:gd name="adj2" fmla="val -2273"/>
              <a:gd name="adj3" fmla="val -52431"/>
              <a:gd name="adj4" fmla="val -5731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CE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=1V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时的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就是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CM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3020" name="AutoShape 12"/>
          <p:cNvSpPr/>
          <p:nvPr/>
        </p:nvSpPr>
        <p:spPr bwMode="auto">
          <a:xfrm>
            <a:off x="6061075" y="4389438"/>
            <a:ext cx="1704975" cy="498475"/>
          </a:xfrm>
          <a:prstGeom prst="borderCallout1">
            <a:avLst>
              <a:gd name="adj1" fmla="val 22931"/>
              <a:gd name="adj2" fmla="val -4468"/>
              <a:gd name="adj3" fmla="val 98407"/>
              <a:gd name="adj4" fmla="val -59870"/>
            </a:avLst>
          </a:prstGeom>
          <a:solidFill>
            <a:srgbClr val="FF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BR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CEO</a:t>
            </a:r>
            <a:endParaRPr kumimoji="1"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30731" name="Freeform 14"/>
          <p:cNvSpPr/>
          <p:nvPr/>
        </p:nvSpPr>
        <p:spPr bwMode="auto">
          <a:xfrm>
            <a:off x="4764088" y="4365625"/>
            <a:ext cx="312737" cy="527050"/>
          </a:xfrm>
          <a:custGeom>
            <a:avLst/>
            <a:gdLst>
              <a:gd name="T0" fmla="*/ 2147483647 w 197"/>
              <a:gd name="T1" fmla="*/ 0 h 332"/>
              <a:gd name="T2" fmla="*/ 2147483647 w 197"/>
              <a:gd name="T3" fmla="*/ 2147483647 h 332"/>
              <a:gd name="T4" fmla="*/ 2147483647 w 197"/>
              <a:gd name="T5" fmla="*/ 2147483647 h 332"/>
              <a:gd name="T6" fmla="*/ 2147483647 w 197"/>
              <a:gd name="T7" fmla="*/ 2147483647 h 332"/>
              <a:gd name="T8" fmla="*/ 2147483647 w 197"/>
              <a:gd name="T9" fmla="*/ 2147483647 h 332"/>
              <a:gd name="T10" fmla="*/ 2147483647 w 197"/>
              <a:gd name="T11" fmla="*/ 2147483647 h 332"/>
              <a:gd name="T12" fmla="*/ 2147483647 w 197"/>
              <a:gd name="T13" fmla="*/ 2147483647 h 332"/>
              <a:gd name="T14" fmla="*/ 2147483647 w 197"/>
              <a:gd name="T15" fmla="*/ 2147483647 h 332"/>
              <a:gd name="T16" fmla="*/ 2147483647 w 197"/>
              <a:gd name="T17" fmla="*/ 2147483647 h 332"/>
              <a:gd name="T18" fmla="*/ 2147483647 w 197"/>
              <a:gd name="T19" fmla="*/ 2147483647 h 332"/>
              <a:gd name="T20" fmla="*/ 2147483647 w 197"/>
              <a:gd name="T21" fmla="*/ 2147483647 h 332"/>
              <a:gd name="T22" fmla="*/ 2147483647 w 197"/>
              <a:gd name="T23" fmla="*/ 2147483647 h 332"/>
              <a:gd name="T24" fmla="*/ 2147483647 w 197"/>
              <a:gd name="T25" fmla="*/ 2147483647 h 332"/>
              <a:gd name="T26" fmla="*/ 2147483647 w 197"/>
              <a:gd name="T27" fmla="*/ 2147483647 h 332"/>
              <a:gd name="T28" fmla="*/ 2147483647 w 197"/>
              <a:gd name="T29" fmla="*/ 2147483647 h 332"/>
              <a:gd name="T30" fmla="*/ 2147483647 w 197"/>
              <a:gd name="T31" fmla="*/ 2147483647 h 332"/>
              <a:gd name="T32" fmla="*/ 2147483647 w 197"/>
              <a:gd name="T33" fmla="*/ 2147483647 h 332"/>
              <a:gd name="T34" fmla="*/ 2147483647 w 197"/>
              <a:gd name="T35" fmla="*/ 0 h 332"/>
              <a:gd name="T36" fmla="*/ 2147483647 w 197"/>
              <a:gd name="T37" fmla="*/ 2147483647 h 332"/>
              <a:gd name="T38" fmla="*/ 2147483647 w 197"/>
              <a:gd name="T39" fmla="*/ 0 h 33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97"/>
              <a:gd name="T61" fmla="*/ 0 h 332"/>
              <a:gd name="T62" fmla="*/ 197 w 197"/>
              <a:gd name="T63" fmla="*/ 332 h 33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97" h="332">
                <a:moveTo>
                  <a:pt x="15" y="0"/>
                </a:moveTo>
                <a:cubicBezTo>
                  <a:pt x="15" y="0"/>
                  <a:pt x="0" y="60"/>
                  <a:pt x="15" y="90"/>
                </a:cubicBezTo>
                <a:cubicBezTo>
                  <a:pt x="30" y="120"/>
                  <a:pt x="83" y="143"/>
                  <a:pt x="106" y="181"/>
                </a:cubicBezTo>
                <a:cubicBezTo>
                  <a:pt x="129" y="219"/>
                  <a:pt x="144" y="302"/>
                  <a:pt x="151" y="317"/>
                </a:cubicBezTo>
                <a:cubicBezTo>
                  <a:pt x="158" y="332"/>
                  <a:pt x="143" y="287"/>
                  <a:pt x="151" y="272"/>
                </a:cubicBezTo>
                <a:cubicBezTo>
                  <a:pt x="159" y="257"/>
                  <a:pt x="197" y="226"/>
                  <a:pt x="197" y="226"/>
                </a:cubicBezTo>
                <a:cubicBezTo>
                  <a:pt x="197" y="226"/>
                  <a:pt x="166" y="272"/>
                  <a:pt x="151" y="272"/>
                </a:cubicBezTo>
                <a:cubicBezTo>
                  <a:pt x="136" y="272"/>
                  <a:pt x="106" y="241"/>
                  <a:pt x="106" y="226"/>
                </a:cubicBezTo>
                <a:cubicBezTo>
                  <a:pt x="106" y="211"/>
                  <a:pt x="151" y="181"/>
                  <a:pt x="151" y="181"/>
                </a:cubicBezTo>
                <a:cubicBezTo>
                  <a:pt x="151" y="181"/>
                  <a:pt x="113" y="226"/>
                  <a:pt x="106" y="226"/>
                </a:cubicBezTo>
                <a:cubicBezTo>
                  <a:pt x="99" y="226"/>
                  <a:pt x="91" y="204"/>
                  <a:pt x="106" y="181"/>
                </a:cubicBezTo>
                <a:cubicBezTo>
                  <a:pt x="121" y="158"/>
                  <a:pt x="197" y="90"/>
                  <a:pt x="197" y="90"/>
                </a:cubicBezTo>
                <a:cubicBezTo>
                  <a:pt x="197" y="90"/>
                  <a:pt x="129" y="173"/>
                  <a:pt x="106" y="181"/>
                </a:cubicBezTo>
                <a:cubicBezTo>
                  <a:pt x="83" y="189"/>
                  <a:pt x="53" y="159"/>
                  <a:pt x="60" y="136"/>
                </a:cubicBezTo>
                <a:cubicBezTo>
                  <a:pt x="67" y="113"/>
                  <a:pt x="151" y="45"/>
                  <a:pt x="151" y="45"/>
                </a:cubicBezTo>
                <a:cubicBezTo>
                  <a:pt x="151" y="45"/>
                  <a:pt x="83" y="129"/>
                  <a:pt x="60" y="136"/>
                </a:cubicBezTo>
                <a:cubicBezTo>
                  <a:pt x="37" y="143"/>
                  <a:pt x="7" y="113"/>
                  <a:pt x="15" y="90"/>
                </a:cubicBezTo>
                <a:cubicBezTo>
                  <a:pt x="23" y="67"/>
                  <a:pt x="106" y="0"/>
                  <a:pt x="106" y="0"/>
                </a:cubicBezTo>
                <a:cubicBezTo>
                  <a:pt x="106" y="0"/>
                  <a:pt x="30" y="90"/>
                  <a:pt x="15" y="90"/>
                </a:cubicBezTo>
                <a:cubicBezTo>
                  <a:pt x="0" y="90"/>
                  <a:pt x="15" y="0"/>
                  <a:pt x="15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9" grpId="0" animBg="1" autoUpdateAnimBg="0"/>
      <p:bldP spid="43020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256100" y="584412"/>
            <a:ext cx="6270625" cy="641350"/>
          </a:xfrm>
        </p:spPr>
        <p:txBody>
          <a:bodyPr/>
          <a:lstStyle/>
          <a:p>
            <a:pPr algn="l" eaLnBrk="1" hangingPunct="1"/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五、温度对晶体管特性的影响</a:t>
            </a:r>
            <a:endParaRPr lang="zh-CN" altLang="en-US" sz="2800" dirty="0">
              <a:solidFill>
                <a:srgbClr val="00B050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941342" y="4780062"/>
          <a:ext cx="66167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2" name="Equation" r:id="rId1" imgW="2781300" imgH="241300" progId="Equation.DSMT4">
                  <p:embed/>
                </p:oleObj>
              </mc:Choice>
              <mc:Fallback>
                <p:oleObj name="Equation" r:id="rId1" imgW="27813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42" y="4780062"/>
                        <a:ext cx="66167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6" name="Picture 6" descr="Dz010308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6722"/>
            <a:ext cx="2971800" cy="2752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7" descr="Dz0103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74" y="1225762"/>
            <a:ext cx="4191000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50222" y="4075694"/>
            <a:ext cx="3429000" cy="642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D60093"/>
                </a:solidFill>
                <a:latin typeface="+mn-ea"/>
                <a:ea typeface="+mn-ea"/>
                <a:cs typeface="+mj-cs"/>
              </a:rPr>
              <a:t>对输入特性的影响</a:t>
            </a:r>
            <a:endParaRPr lang="zh-CN" altLang="en-US" sz="2400" b="1" kern="0" dirty="0">
              <a:solidFill>
                <a:srgbClr val="D60093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812674" y="4060877"/>
            <a:ext cx="3429000" cy="642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D60093"/>
                </a:solidFill>
                <a:latin typeface="+mn-ea"/>
                <a:ea typeface="+mn-ea"/>
                <a:cs typeface="+mj-cs"/>
              </a:rPr>
              <a:t>对输出特性的影响</a:t>
            </a:r>
            <a:endParaRPr lang="zh-CN" altLang="en-US" sz="2400" b="1" kern="0" dirty="0">
              <a:solidFill>
                <a:srgbClr val="D60093"/>
              </a:solidFill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2033218" y="5429397"/>
          <a:ext cx="24765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Equation" r:id="rId5" imgW="1040765" imgH="241300" progId="Equation.DSMT4">
                  <p:embed/>
                </p:oleObj>
              </mc:Choice>
              <mc:Fallback>
                <p:oleObj name="Equation" r:id="rId5" imgW="1040765" imgH="241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218" y="5429397"/>
                        <a:ext cx="24765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2033218" y="6028551"/>
          <a:ext cx="10874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" name="Equation" r:id="rId7" imgW="457200" imgH="228600" progId="Equation.DSMT4">
                  <p:embed/>
                </p:oleObj>
              </mc:Choice>
              <mc:Fallback>
                <p:oleObj name="Equation" r:id="rId7" imgW="4572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218" y="6028551"/>
                        <a:ext cx="1087438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052513"/>
            <a:ext cx="4606925" cy="28892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、本征半导体的结构</a:t>
            </a:r>
            <a:endParaRPr lang="zh-CN" altLang="en-US" sz="36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195" name="Picture 3" descr="Dz010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32004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AutoShape 4"/>
          <p:cNvSpPr/>
          <p:nvPr/>
        </p:nvSpPr>
        <p:spPr bwMode="auto">
          <a:xfrm>
            <a:off x="4716463" y="2852738"/>
            <a:ext cx="4038600" cy="1204912"/>
          </a:xfrm>
          <a:prstGeom prst="borderCallout1">
            <a:avLst>
              <a:gd name="adj1" fmla="val 9486"/>
              <a:gd name="adj2" fmla="val -1889"/>
              <a:gd name="adj3" fmla="val 46088"/>
              <a:gd name="adj4" fmla="val -37685"/>
            </a:avLst>
          </a:prstGeom>
          <a:solidFill>
            <a:srgbClr val="CCCCFF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由于热运动，具有足够能量的价电子挣脱共价键的束缚而成为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自由电子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7" name="AutoShape 5"/>
          <p:cNvSpPr/>
          <p:nvPr/>
        </p:nvSpPr>
        <p:spPr bwMode="auto">
          <a:xfrm>
            <a:off x="4716463" y="4365625"/>
            <a:ext cx="4014787" cy="919163"/>
          </a:xfrm>
          <a:prstGeom prst="borderCallout1">
            <a:avLst>
              <a:gd name="adj1" fmla="val 12435"/>
              <a:gd name="adj2" fmla="val -1898"/>
              <a:gd name="adj3" fmla="val -111106"/>
              <a:gd name="adj4" fmla="val -48556"/>
            </a:avLst>
          </a:prstGeom>
          <a:solidFill>
            <a:srgbClr val="CCCCFF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自由电子的游离使共价键中留有一个空位置，称为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空穴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22300" y="5763330"/>
            <a:ext cx="6985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自由电子与空穴相碰同时消失，称为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复合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199" name="AutoShape 7"/>
          <p:cNvSpPr/>
          <p:nvPr/>
        </p:nvSpPr>
        <p:spPr bwMode="auto">
          <a:xfrm>
            <a:off x="4716463" y="1988820"/>
            <a:ext cx="1295400" cy="457200"/>
          </a:xfrm>
          <a:prstGeom prst="borderCallout1">
            <a:avLst>
              <a:gd name="adj1" fmla="val 25000"/>
              <a:gd name="adj2" fmla="val -5884"/>
              <a:gd name="adj3" fmla="val 191648"/>
              <a:gd name="adj4" fmla="val -60384"/>
            </a:avLst>
          </a:prstGeom>
          <a:solidFill>
            <a:srgbClr val="CCCCFF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2060"/>
                </a:solidFill>
                <a:latin typeface="Times New Roman" panose="02020603050405020304" pitchFamily="18" charset="0"/>
              </a:rPr>
              <a:t>共价键</a:t>
            </a:r>
            <a:endParaRPr kumimoji="1" lang="zh-CN" altLang="en-US" sz="2400" b="1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algn="ctr" eaLnBrk="1" hangingPunct="1"/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 autoUpdateAnimBg="0"/>
      <p:bldP spid="8197" grpId="0" animBg="1" autoUpdateAnimBg="0"/>
      <p:bldP spid="8198" grpId="0" autoUpdateAnimBg="0"/>
      <p:bldP spid="8199" grpId="0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4438"/>
            <a:ext cx="7858125" cy="1357312"/>
          </a:xfrm>
          <a:noFill/>
        </p:spPr>
        <p:txBody>
          <a:bodyPr/>
          <a:lstStyle/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半导体器件的非线性特性使电路的分析复杂化。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所谓等效：基于线性元件建立器件模型，从而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近似地</a:t>
            </a:r>
            <a:r>
              <a:rPr lang="zh-CN" altLang="en-US" sz="2400" b="1">
                <a:latin typeface="宋体" panose="02010600030101010101" pitchFamily="2" charset="-122"/>
              </a:rPr>
              <a:t>描述非线性器件的特性。</a:t>
            </a:r>
            <a:endParaRPr lang="zh-CN" altLang="zh-CN" sz="2400" b="1">
              <a:latin typeface="宋体" panose="02010600030101010101" pitchFamily="2" charset="-122"/>
            </a:endParaRPr>
          </a:p>
        </p:txBody>
      </p:sp>
      <p:pic>
        <p:nvPicPr>
          <p:cNvPr id="80900" name="Picture 4" descr="Dz02020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grayscl/>
            <a:lum bright="30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2" b="-4347"/>
          <a:stretch>
            <a:fillRect/>
          </a:stretch>
        </p:blipFill>
        <p:spPr bwMode="auto">
          <a:xfrm>
            <a:off x="928688" y="3429000"/>
            <a:ext cx="3505200" cy="2522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Dz0203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5" t="7144" b="28554"/>
          <a:stretch>
            <a:fillRect/>
          </a:stretch>
        </p:blipFill>
        <p:spPr bwMode="auto">
          <a:xfrm>
            <a:off x="4572000" y="3714750"/>
            <a:ext cx="4038600" cy="2057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0" y="2714625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直流模型</a:t>
            </a:r>
            <a:r>
              <a:rPr kumimoji="1" lang="zh-CN" altLang="en-US">
                <a:latin typeface="宋体" panose="02010600030101010101" pitchFamily="2" charset="-122"/>
              </a:rPr>
              <a:t>：</a:t>
            </a:r>
            <a:r>
              <a:rPr kumimoji="1" lang="zh-CN" altLang="en-US" sz="2400" b="1">
                <a:latin typeface="宋体" panose="02010600030101010101" pitchFamily="2" charset="-122"/>
              </a:rPr>
              <a:t>适于</a:t>
            </a:r>
            <a:r>
              <a:rPr kumimoji="1"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</a:rPr>
              <a:t>Q</a:t>
            </a:r>
            <a:r>
              <a:rPr kumimoji="1" lang="zh-CN" altLang="zh-CN" sz="2400" b="1">
                <a:solidFill>
                  <a:srgbClr val="7030A0"/>
                </a:solidFill>
                <a:latin typeface="宋体" panose="02010600030101010101" pitchFamily="2" charset="-122"/>
              </a:rPr>
              <a:t>点</a:t>
            </a:r>
            <a:r>
              <a:rPr kumimoji="1" lang="zh-CN" altLang="zh-CN" sz="2400" b="1">
                <a:latin typeface="宋体" panose="02010600030101010101" pitchFamily="2" charset="-122"/>
              </a:rPr>
              <a:t>的分析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 bwMode="auto">
          <a:xfrm>
            <a:off x="5226051" y="4232629"/>
            <a:ext cx="1651000" cy="1905000"/>
            <a:chOff x="3168" y="2448"/>
            <a:chExt cx="1040" cy="1200"/>
          </a:xfrm>
        </p:grpSpPr>
        <p:sp>
          <p:nvSpPr>
            <p:cNvPr id="19476" name="AutoShape 8"/>
            <p:cNvSpPr/>
            <p:nvPr/>
          </p:nvSpPr>
          <p:spPr bwMode="auto">
            <a:xfrm>
              <a:off x="3168" y="3408"/>
              <a:ext cx="1040" cy="240"/>
            </a:xfrm>
            <a:prstGeom prst="borderCallout2">
              <a:avLst>
                <a:gd name="adj1" fmla="val 30000"/>
                <a:gd name="adj2" fmla="val 104616"/>
                <a:gd name="adj3" fmla="val 30000"/>
                <a:gd name="adj4" fmla="val 123847"/>
                <a:gd name="adj5" fmla="val -407083"/>
                <a:gd name="adj6" fmla="val 143847"/>
              </a:avLst>
            </a:prstGeom>
            <a:solidFill>
              <a:srgbClr val="92D050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latin typeface="Times New Roman" panose="02020603050405020304" pitchFamily="18" charset="0"/>
                </a:rPr>
                <a:t>理想二极管</a:t>
              </a: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9477" name="Line 9"/>
            <p:cNvSpPr>
              <a:spLocks noChangeShapeType="1"/>
            </p:cNvSpPr>
            <p:nvPr/>
          </p:nvSpPr>
          <p:spPr bwMode="auto">
            <a:xfrm flipH="1">
              <a:off x="3264" y="2448"/>
              <a:ext cx="144" cy="91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800100" y="6137629"/>
            <a:ext cx="7543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可利用上模型估算求解三极管的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静态工作点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80912" name="Object 2"/>
          <p:cNvGraphicFramePr>
            <a:graphicFrameLocks noChangeAspect="1"/>
          </p:cNvGraphicFramePr>
          <p:nvPr/>
        </p:nvGraphicFramePr>
        <p:xfrm>
          <a:off x="6934200" y="1071563"/>
          <a:ext cx="2209800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Equation" r:id="rId3" imgW="1180465" imgH="939165" progId="Equation.DSMT4">
                  <p:embed/>
                </p:oleObj>
              </mc:Choice>
              <mc:Fallback>
                <p:oleObj name="Equation" r:id="rId3" imgW="1180465" imgH="9391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071563"/>
                        <a:ext cx="2209800" cy="1758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3" name="AutoShape 17"/>
          <p:cNvSpPr/>
          <p:nvPr/>
        </p:nvSpPr>
        <p:spPr bwMode="auto">
          <a:xfrm>
            <a:off x="7162800" y="0"/>
            <a:ext cx="1766888" cy="714375"/>
          </a:xfrm>
          <a:prstGeom prst="borderCallout1">
            <a:avLst>
              <a:gd name="adj1" fmla="val 16667"/>
              <a:gd name="adj2" fmla="val 103847"/>
              <a:gd name="adj3" fmla="val 172718"/>
              <a:gd name="adj4" fmla="val 82139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imes New Roman" panose="02020603050405020304" pitchFamily="18" charset="0"/>
              </a:rPr>
              <a:t>输入回路等效</a:t>
            </a:r>
            <a:endParaRPr kumimoji="1" lang="en-US" altLang="zh-CN" sz="2000"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000">
                <a:latin typeface="Times New Roman" panose="02020603050405020304" pitchFamily="18" charset="0"/>
              </a:rPr>
              <a:t>为恒压源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0914" name="AutoShape 18"/>
          <p:cNvSpPr/>
          <p:nvPr/>
        </p:nvSpPr>
        <p:spPr bwMode="auto">
          <a:xfrm>
            <a:off x="5072063" y="2928938"/>
            <a:ext cx="2286000" cy="714375"/>
          </a:xfrm>
          <a:prstGeom prst="borderCallout1">
            <a:avLst>
              <a:gd name="adj1" fmla="val 25000"/>
              <a:gd name="adj2" fmla="val 101755"/>
              <a:gd name="adj3" fmla="val -109583"/>
              <a:gd name="adj4" fmla="val 106181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imes New Roman" panose="02020603050405020304" pitchFamily="18" charset="0"/>
              </a:rPr>
              <a:t>输出回路等效为</a:t>
            </a:r>
            <a:endParaRPr kumimoji="1" lang="en-US" altLang="zh-CN" sz="2000"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000">
                <a:latin typeface="Times New Roman" panose="02020603050405020304" pitchFamily="18" charset="0"/>
              </a:rPr>
              <a:t>电流控制的电流源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6979" y="683384"/>
            <a:ext cx="5876925" cy="500063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六、</a:t>
            </a: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晶体三极管的等效</a:t>
            </a: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模型（</a:t>
            </a:r>
            <a:r>
              <a:rPr lang="en-US" altLang="zh-CN" sz="2800" b="1" dirty="0" smtClean="0">
                <a:solidFill>
                  <a:srgbClr val="FE3802"/>
                </a:solidFill>
                <a:latin typeface="+mn-ea"/>
                <a:ea typeface="+mn-ea"/>
              </a:rPr>
              <a:t>P74</a:t>
            </a: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grpSp>
        <p:nvGrpSpPr>
          <p:cNvPr id="3" name="组合 18"/>
          <p:cNvGrpSpPr/>
          <p:nvPr/>
        </p:nvGrpSpPr>
        <p:grpSpPr bwMode="auto">
          <a:xfrm>
            <a:off x="2051050" y="3860800"/>
            <a:ext cx="1228725" cy="1387475"/>
            <a:chOff x="2051720" y="3861048"/>
            <a:chExt cx="1228403" cy="1387971"/>
          </a:xfrm>
        </p:grpSpPr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051720" y="4148489"/>
              <a:ext cx="868135" cy="5240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dirty="0">
                  <a:solidFill>
                    <a:srgbClr val="D60093"/>
                  </a:solidFill>
                  <a:latin typeface="+mn-lt"/>
                </a:rPr>
                <a:t>b</a:t>
              </a:r>
              <a:endParaRPr kumimoji="1" lang="zh-CN" altLang="en-US" sz="28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411989" y="3861048"/>
              <a:ext cx="868134" cy="5240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dirty="0">
                  <a:solidFill>
                    <a:srgbClr val="D60093"/>
                  </a:solidFill>
                  <a:latin typeface="+mn-lt"/>
                </a:rPr>
                <a:t>c</a:t>
              </a:r>
              <a:endParaRPr kumimoji="1" lang="zh-CN" altLang="en-US" sz="28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2411989" y="4724957"/>
              <a:ext cx="868134" cy="5240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dirty="0">
                  <a:solidFill>
                    <a:srgbClr val="D60093"/>
                  </a:solidFill>
                  <a:latin typeface="+mn-lt"/>
                </a:rPr>
                <a:t>e</a:t>
              </a:r>
              <a:endParaRPr kumimoji="1" lang="zh-CN" altLang="en-US" sz="2800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042988" y="4581525"/>
            <a:ext cx="576262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03350" y="4581525"/>
            <a:ext cx="0" cy="64770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autoUpdateAnimBg="0" build="p"/>
      <p:bldP spid="80902" grpId="0" autoUpdateAnimBg="0" build="p"/>
      <p:bldP spid="80906" grpId="0" autoUpdateAnimBg="0" build="p"/>
      <p:bldP spid="80913" grpId="0" animBg="1" autoUpdateAnimBg="0"/>
      <p:bldP spid="80914" grpId="0" animBg="1" autoUpdateAnimBg="0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696200" cy="64135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晶体管的</a:t>
            </a:r>
            <a:r>
              <a:rPr lang="en-US" altLang="zh-CN" sz="2800" b="1" i="1">
                <a:solidFill>
                  <a:srgbClr val="D60093"/>
                </a:solidFill>
              </a:rPr>
              <a:t>h</a:t>
            </a:r>
            <a:r>
              <a:rPr lang="zh-CN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参数等效模型（交流等效模型）</a:t>
            </a:r>
            <a:endParaRPr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2214563"/>
            <a:ext cx="4724400" cy="137160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在交流通路中可将晶体管看成为一个二端口网络，输入回路、输出回路各为一个端口。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  <p:pic>
        <p:nvPicPr>
          <p:cNvPr id="82948" name="Picture 4" descr="Dz02031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44037" r="29283" b="32111"/>
          <a:stretch>
            <a:fillRect/>
          </a:stretch>
        </p:blipFill>
        <p:spPr bwMode="auto">
          <a:xfrm>
            <a:off x="5332413" y="1905000"/>
            <a:ext cx="3048000" cy="1687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 descr="Dz0203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50"/>
          <a:stretch>
            <a:fillRect/>
          </a:stretch>
        </p:blipFill>
        <p:spPr bwMode="auto">
          <a:xfrm>
            <a:off x="500063" y="3857625"/>
            <a:ext cx="5715000" cy="2673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042988" y="1557338"/>
            <a:ext cx="2447925" cy="466725"/>
          </a:xfrm>
          <a:prstGeom prst="rect">
            <a:avLst/>
          </a:prstGeom>
          <a:solidFill>
            <a:srgbClr val="92D050"/>
          </a:solidFill>
          <a:ln w="9525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低频小信号模型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489" name="Object 3"/>
          <p:cNvGraphicFramePr>
            <a:graphicFrameLocks noChangeAspect="1"/>
          </p:cNvGraphicFramePr>
          <p:nvPr/>
        </p:nvGraphicFramePr>
        <p:xfrm>
          <a:off x="6372067" y="4652963"/>
          <a:ext cx="237680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Equation" r:id="rId3" imgW="1117600" imgH="609600" progId="Equation.DSMT4">
                  <p:embed/>
                </p:oleObj>
              </mc:Choice>
              <mc:Fallback>
                <p:oleObj name="Equation" r:id="rId3" imgW="11176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067" y="4652963"/>
                        <a:ext cx="2376805" cy="12954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ChangeArrowheads="1"/>
          </p:cNvSpPr>
          <p:nvPr/>
        </p:nvSpPr>
        <p:spPr bwMode="auto">
          <a:xfrm>
            <a:off x="714375" y="857250"/>
            <a:ext cx="779303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2800" b="1">
                <a:latin typeface="Times New Roman" panose="02020603050405020304" pitchFamily="18" charset="0"/>
              </a:rPr>
              <a:t>③</a:t>
            </a:r>
            <a:r>
              <a:rPr kumimoji="1" lang="en-US" altLang="zh-CN" sz="2800" b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作自变量，</a:t>
            </a:r>
            <a:r>
              <a:rPr kumimoji="1" lang="en-US" altLang="zh-CN" sz="2800" b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(t)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作因变量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混合方程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方程）</a:t>
            </a:r>
            <a:endParaRPr kumimoji="1" lang="zh-CN" altLang="en-US" sz="2800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0711" name="Object 2"/>
          <p:cNvGraphicFramePr>
            <a:graphicFrameLocks noChangeAspect="1"/>
          </p:cNvGraphicFramePr>
          <p:nvPr/>
        </p:nvGraphicFramePr>
        <p:xfrm>
          <a:off x="4248150" y="2714624"/>
          <a:ext cx="4616450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公式" r:id="rId1" imgW="1561465" imgH="493395" progId="Equation.3">
                  <p:embed/>
                </p:oleObj>
              </mc:Choice>
              <mc:Fallback>
                <p:oleObj name="公式" r:id="rId1" imgW="1561465" imgH="4933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2714624"/>
                        <a:ext cx="4616450" cy="15001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8"/>
          <p:cNvSpPr>
            <a:spLocks noChangeArrowheads="1"/>
          </p:cNvSpPr>
          <p:nvPr/>
        </p:nvSpPr>
        <p:spPr bwMode="auto">
          <a:xfrm>
            <a:off x="671204" y="4938230"/>
            <a:ext cx="7858125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其中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——h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11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为短路输入电阻、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21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为短路电流传输比、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12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为开路电压传输比、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latin typeface="Times New Roman" panose="02020603050405020304" pitchFamily="18" charset="0"/>
              </a:rPr>
              <a:t>22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为开路输出电导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 bwMode="auto">
          <a:xfrm>
            <a:off x="1835150" y="-171450"/>
            <a:ext cx="4721225" cy="906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2.5 </a:t>
            </a:r>
            <a:r>
              <a:rPr lang="zh-CN" altLang="en-US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无源电阻双口网络</a:t>
            </a:r>
            <a:endParaRPr lang="zh-CN" altLang="en-US" sz="3200" b="1" kern="0" dirty="0">
              <a:solidFill>
                <a:srgbClr val="7030A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215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37379"/>
            <a:ext cx="342900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694613" y="0"/>
            <a:ext cx="1449387" cy="620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339966"/>
                </a:solidFill>
                <a:latin typeface="+mn-ea"/>
                <a:ea typeface="+mn-ea"/>
                <a:cs typeface="+mj-cs"/>
              </a:rPr>
              <a:t>  回 顾</a:t>
            </a:r>
            <a:endParaRPr lang="zh-CN" altLang="en-US" sz="2400" b="1" kern="0" dirty="0">
              <a:solidFill>
                <a:srgbClr val="339966"/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9" name="Rectangle 4"/>
          <p:cNvSpPr>
            <a:spLocks noChangeArrowheads="1"/>
          </p:cNvSpPr>
          <p:nvPr/>
        </p:nvSpPr>
        <p:spPr bwMode="auto">
          <a:xfrm>
            <a:off x="714375" y="1214438"/>
            <a:ext cx="77930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zh-CN" sz="2800" b="1">
                <a:latin typeface="Times New Roman" panose="02020603050405020304" pitchFamily="18" charset="0"/>
              </a:rPr>
              <a:t>③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混合方程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CC0066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800" b="1">
                <a:solidFill>
                  <a:srgbClr val="CC0066"/>
                </a:solidFill>
                <a:latin typeface="Times New Roman" panose="02020603050405020304" pitchFamily="18" charset="0"/>
              </a:rPr>
              <a:t>方程）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的等效电路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206853" name="Object 2"/>
          <p:cNvGraphicFramePr>
            <a:graphicFrameLocks noChangeAspect="1"/>
          </p:cNvGraphicFramePr>
          <p:nvPr/>
        </p:nvGraphicFramePr>
        <p:xfrm>
          <a:off x="1714500" y="2214563"/>
          <a:ext cx="4176713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9" name="公式" r:id="rId1" imgW="1561465" imgH="493395" progId="Equation.3">
                  <p:embed/>
                </p:oleObj>
              </mc:Choice>
              <mc:Fallback>
                <p:oleObj name="公式" r:id="rId1" imgW="1561465" imgH="49339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214563"/>
                        <a:ext cx="4176713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40" name="Group 68"/>
          <p:cNvGrpSpPr/>
          <p:nvPr/>
        </p:nvGrpSpPr>
        <p:grpSpPr bwMode="auto">
          <a:xfrm>
            <a:off x="1071563" y="4071938"/>
            <a:ext cx="6594475" cy="2332037"/>
            <a:chOff x="748" y="1933"/>
            <a:chExt cx="4154" cy="1469"/>
          </a:xfrm>
        </p:grpSpPr>
        <p:sp>
          <p:nvSpPr>
            <p:cNvPr id="22544" name="Rectangle 7"/>
            <p:cNvSpPr>
              <a:spLocks noChangeArrowheads="1"/>
            </p:cNvSpPr>
            <p:nvPr/>
          </p:nvSpPr>
          <p:spPr bwMode="auto">
            <a:xfrm>
              <a:off x="1518" y="2393"/>
              <a:ext cx="446" cy="1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22545" name="Line 8"/>
            <p:cNvSpPr>
              <a:spLocks noChangeShapeType="1"/>
            </p:cNvSpPr>
            <p:nvPr/>
          </p:nvSpPr>
          <p:spPr bwMode="auto">
            <a:xfrm>
              <a:off x="2329" y="2454"/>
              <a:ext cx="0" cy="8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6" name="Line 9"/>
            <p:cNvSpPr>
              <a:spLocks noChangeShapeType="1"/>
            </p:cNvSpPr>
            <p:nvPr/>
          </p:nvSpPr>
          <p:spPr bwMode="auto">
            <a:xfrm flipV="1">
              <a:off x="1154" y="2454"/>
              <a:ext cx="3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7" name="Line 10"/>
            <p:cNvSpPr>
              <a:spLocks noChangeShapeType="1"/>
            </p:cNvSpPr>
            <p:nvPr/>
          </p:nvSpPr>
          <p:spPr bwMode="auto">
            <a:xfrm flipV="1">
              <a:off x="2143" y="2734"/>
              <a:ext cx="179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8" name="Line 11"/>
            <p:cNvSpPr>
              <a:spLocks noChangeShapeType="1"/>
            </p:cNvSpPr>
            <p:nvPr/>
          </p:nvSpPr>
          <p:spPr bwMode="auto">
            <a:xfrm flipV="1">
              <a:off x="2322" y="2908"/>
              <a:ext cx="178" cy="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9" name="Line 12"/>
            <p:cNvSpPr>
              <a:spLocks noChangeShapeType="1"/>
            </p:cNvSpPr>
            <p:nvPr/>
          </p:nvSpPr>
          <p:spPr bwMode="auto">
            <a:xfrm>
              <a:off x="2322" y="2734"/>
              <a:ext cx="178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0" name="Line 13"/>
            <p:cNvSpPr>
              <a:spLocks noChangeShapeType="1"/>
            </p:cNvSpPr>
            <p:nvPr/>
          </p:nvSpPr>
          <p:spPr bwMode="auto">
            <a:xfrm>
              <a:off x="2143" y="2908"/>
              <a:ext cx="179" cy="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1" name="Line 14"/>
            <p:cNvSpPr>
              <a:spLocks noChangeShapeType="1"/>
            </p:cNvSpPr>
            <p:nvPr/>
          </p:nvSpPr>
          <p:spPr bwMode="auto">
            <a:xfrm flipV="1">
              <a:off x="1142" y="3330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2" name="Line 15"/>
            <p:cNvSpPr>
              <a:spLocks noChangeShapeType="1"/>
            </p:cNvSpPr>
            <p:nvPr/>
          </p:nvSpPr>
          <p:spPr bwMode="auto">
            <a:xfrm flipV="1">
              <a:off x="1966" y="2454"/>
              <a:ext cx="3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531" name="Object 3"/>
            <p:cNvGraphicFramePr>
              <a:graphicFrameLocks noChangeAspect="1"/>
            </p:cNvGraphicFramePr>
            <p:nvPr/>
          </p:nvGraphicFramePr>
          <p:xfrm>
            <a:off x="1429" y="2388"/>
            <a:ext cx="723" cy="1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0" name="公式" r:id="rId3" imgW="534035" imgH="729615" progId="Equation.3">
                    <p:embed/>
                  </p:oleObj>
                </mc:Choice>
                <mc:Fallback>
                  <p:oleObj name="公式" r:id="rId3" imgW="534035" imgH="72961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388"/>
                          <a:ext cx="723" cy="10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2" name="Object 4"/>
            <p:cNvGraphicFramePr>
              <a:graphicFrameLocks noChangeAspect="1"/>
            </p:cNvGraphicFramePr>
            <p:nvPr/>
          </p:nvGraphicFramePr>
          <p:xfrm>
            <a:off x="748" y="2391"/>
            <a:ext cx="463" cy="1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1" name="公式" r:id="rId5" imgW="339090" imgH="729615" progId="Equation.3">
                    <p:embed/>
                  </p:oleObj>
                </mc:Choice>
                <mc:Fallback>
                  <p:oleObj name="公式" r:id="rId5" imgW="339090" imgH="72961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2391"/>
                          <a:ext cx="463" cy="10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3" name="Object 5"/>
            <p:cNvGraphicFramePr>
              <a:graphicFrameLocks noChangeAspect="1"/>
            </p:cNvGraphicFramePr>
            <p:nvPr/>
          </p:nvGraphicFramePr>
          <p:xfrm>
            <a:off x="1599" y="2070"/>
            <a:ext cx="277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2" name="公式" r:id="rId7" imgW="205740" imgH="236220" progId="Equation.3">
                    <p:embed/>
                  </p:oleObj>
                </mc:Choice>
                <mc:Fallback>
                  <p:oleObj name="公式" r:id="rId7" imgW="205740" imgH="23622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9" y="2070"/>
                          <a:ext cx="277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4" name="Object 6"/>
            <p:cNvGraphicFramePr>
              <a:graphicFrameLocks noChangeAspect="1"/>
            </p:cNvGraphicFramePr>
            <p:nvPr/>
          </p:nvGraphicFramePr>
          <p:xfrm>
            <a:off x="1127" y="1941"/>
            <a:ext cx="406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3" name="公式" r:id="rId9" imgW="297815" imgH="441960" progId="Equation.3">
                    <p:embed/>
                  </p:oleObj>
                </mc:Choice>
                <mc:Fallback>
                  <p:oleObj name="公式" r:id="rId9" imgW="297815" imgH="44196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7" y="1941"/>
                          <a:ext cx="406" cy="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5" name="Object 7"/>
            <p:cNvGraphicFramePr>
              <a:graphicFrameLocks noChangeAspect="1"/>
            </p:cNvGraphicFramePr>
            <p:nvPr/>
          </p:nvGraphicFramePr>
          <p:xfrm>
            <a:off x="4402" y="2383"/>
            <a:ext cx="500" cy="1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4" name="公式" r:id="rId11" imgW="369570" imgH="729615" progId="Equation.3">
                    <p:embed/>
                  </p:oleObj>
                </mc:Choice>
                <mc:Fallback>
                  <p:oleObj name="公式" r:id="rId11" imgW="369570" imgH="72961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2" y="2383"/>
                          <a:ext cx="500" cy="10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6" name="Object 8"/>
            <p:cNvGraphicFramePr>
              <a:graphicFrameLocks noChangeAspect="1"/>
            </p:cNvGraphicFramePr>
            <p:nvPr/>
          </p:nvGraphicFramePr>
          <p:xfrm>
            <a:off x="4159" y="1933"/>
            <a:ext cx="443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5" name="公式" r:id="rId13" imgW="328930" imgH="441960" progId="Equation.3">
                    <p:embed/>
                  </p:oleObj>
                </mc:Choice>
                <mc:Fallback>
                  <p:oleObj name="公式" r:id="rId13" imgW="328930" imgH="44196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9" y="1933"/>
                          <a:ext cx="443" cy="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3" name="Rectangle 54"/>
            <p:cNvSpPr>
              <a:spLocks noChangeArrowheads="1"/>
            </p:cNvSpPr>
            <p:nvPr/>
          </p:nvSpPr>
          <p:spPr bwMode="auto">
            <a:xfrm rot="5400000">
              <a:off x="3647" y="2821"/>
              <a:ext cx="446" cy="1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22554" name="Line 55"/>
            <p:cNvSpPr>
              <a:spLocks noChangeShapeType="1"/>
            </p:cNvSpPr>
            <p:nvPr/>
          </p:nvSpPr>
          <p:spPr bwMode="auto">
            <a:xfrm flipV="1">
              <a:off x="2683" y="2731"/>
              <a:ext cx="179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5" name="Line 56"/>
            <p:cNvSpPr>
              <a:spLocks noChangeShapeType="1"/>
            </p:cNvSpPr>
            <p:nvPr/>
          </p:nvSpPr>
          <p:spPr bwMode="auto">
            <a:xfrm flipV="1">
              <a:off x="2862" y="2905"/>
              <a:ext cx="178" cy="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6" name="Line 57"/>
            <p:cNvSpPr>
              <a:spLocks noChangeShapeType="1"/>
            </p:cNvSpPr>
            <p:nvPr/>
          </p:nvSpPr>
          <p:spPr bwMode="auto">
            <a:xfrm>
              <a:off x="2862" y="2731"/>
              <a:ext cx="178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7" name="Line 58"/>
            <p:cNvSpPr>
              <a:spLocks noChangeShapeType="1"/>
            </p:cNvSpPr>
            <p:nvPr/>
          </p:nvSpPr>
          <p:spPr bwMode="auto">
            <a:xfrm>
              <a:off x="2683" y="2905"/>
              <a:ext cx="179" cy="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8" name="Line 59"/>
            <p:cNvSpPr>
              <a:spLocks noChangeShapeType="1"/>
            </p:cNvSpPr>
            <p:nvPr/>
          </p:nvSpPr>
          <p:spPr bwMode="auto">
            <a:xfrm flipV="1">
              <a:off x="2867" y="3336"/>
              <a:ext cx="15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537" name="Object 9"/>
            <p:cNvGraphicFramePr>
              <a:graphicFrameLocks noChangeAspect="1"/>
            </p:cNvGraphicFramePr>
            <p:nvPr/>
          </p:nvGraphicFramePr>
          <p:xfrm>
            <a:off x="2775" y="2377"/>
            <a:ext cx="928" cy="1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6" name="公式" r:id="rId15" imgW="688340" imgH="729615" progId="Equation.3">
                    <p:embed/>
                  </p:oleObj>
                </mc:Choice>
                <mc:Fallback>
                  <p:oleObj name="公式" r:id="rId15" imgW="688340" imgH="72961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5" y="2377"/>
                          <a:ext cx="928" cy="10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Object 10"/>
            <p:cNvGraphicFramePr>
              <a:graphicFrameLocks noChangeAspect="1"/>
            </p:cNvGraphicFramePr>
            <p:nvPr/>
          </p:nvGraphicFramePr>
          <p:xfrm>
            <a:off x="3957" y="2698"/>
            <a:ext cx="31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7" name="公式" r:id="rId17" imgW="236220" imgH="236220" progId="Equation.3">
                    <p:embed/>
                  </p:oleObj>
                </mc:Choice>
                <mc:Fallback>
                  <p:oleObj name="公式" r:id="rId17" imgW="236220" imgH="2362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7" y="2698"/>
                          <a:ext cx="314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9" name="Line 62"/>
            <p:cNvSpPr>
              <a:spLocks noChangeShapeType="1"/>
            </p:cNvSpPr>
            <p:nvPr/>
          </p:nvSpPr>
          <p:spPr bwMode="auto">
            <a:xfrm flipV="1">
              <a:off x="2867" y="2450"/>
              <a:ext cx="15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0" name="Line 63"/>
            <p:cNvSpPr>
              <a:spLocks noChangeShapeType="1"/>
            </p:cNvSpPr>
            <p:nvPr/>
          </p:nvSpPr>
          <p:spPr bwMode="auto">
            <a:xfrm>
              <a:off x="2865" y="245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61" name="Line 64"/>
            <p:cNvSpPr>
              <a:spLocks noChangeShapeType="1"/>
            </p:cNvSpPr>
            <p:nvPr/>
          </p:nvSpPr>
          <p:spPr bwMode="auto">
            <a:xfrm>
              <a:off x="2860" y="3064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62" name="Line 65"/>
            <p:cNvSpPr>
              <a:spLocks noChangeShapeType="1"/>
            </p:cNvSpPr>
            <p:nvPr/>
          </p:nvSpPr>
          <p:spPr bwMode="auto">
            <a:xfrm>
              <a:off x="2700" y="2912"/>
              <a:ext cx="3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63" name="Line 66"/>
            <p:cNvSpPr>
              <a:spLocks noChangeShapeType="1"/>
            </p:cNvSpPr>
            <p:nvPr/>
          </p:nvSpPr>
          <p:spPr bwMode="auto">
            <a:xfrm>
              <a:off x="3868" y="2450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64" name="Line 67"/>
            <p:cNvSpPr>
              <a:spLocks noChangeShapeType="1"/>
            </p:cNvSpPr>
            <p:nvPr/>
          </p:nvSpPr>
          <p:spPr bwMode="auto">
            <a:xfrm>
              <a:off x="3868" y="3106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" name="Rectangle 8"/>
          <p:cNvSpPr txBox="1">
            <a:spLocks noChangeArrowheads="1"/>
          </p:cNvSpPr>
          <p:nvPr/>
        </p:nvSpPr>
        <p:spPr bwMode="auto">
          <a:xfrm>
            <a:off x="1763713" y="-171450"/>
            <a:ext cx="4432300" cy="112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2.5 </a:t>
            </a:r>
            <a:r>
              <a:rPr lang="zh-CN" altLang="en-US" sz="32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无源电阻双口网络</a:t>
            </a:r>
            <a:endParaRPr lang="zh-CN" altLang="en-US" sz="3200" b="1" kern="0" dirty="0">
              <a:solidFill>
                <a:srgbClr val="7030A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7694613" y="0"/>
            <a:ext cx="1449387" cy="620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339966"/>
                </a:solidFill>
                <a:latin typeface="+mn-ea"/>
                <a:ea typeface="+mn-ea"/>
                <a:cs typeface="+mj-cs"/>
              </a:rPr>
              <a:t>  回 顾</a:t>
            </a:r>
            <a:endParaRPr lang="zh-CN" altLang="en-US" sz="2400" b="1" kern="0" dirty="0">
              <a:solidFill>
                <a:srgbClr val="339966"/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1708468" y="1915954"/>
          <a:ext cx="3212465" cy="129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1" imgW="1257300" imgH="508000" progId="Equation.DSMT4">
                  <p:embed/>
                </p:oleObj>
              </mc:Choice>
              <mc:Fallback>
                <p:oleObj name="Equation" r:id="rId1" imgW="12573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468" y="1915954"/>
                        <a:ext cx="3212465" cy="129730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7772400" cy="533400"/>
          </a:xfrm>
        </p:spPr>
        <p:txBody>
          <a:bodyPr/>
          <a:lstStyle/>
          <a:p>
            <a:pPr algn="l" eaLnBrk="1" hangingPunct="1"/>
            <a:r>
              <a:rPr lang="zh-CN" altLang="en-US" sz="2800" b="1"/>
              <a:t>在</a:t>
            </a:r>
            <a:r>
              <a:rPr lang="zh-CN" altLang="en-US" sz="2800" b="1">
                <a:solidFill>
                  <a:srgbClr val="00B050"/>
                </a:solidFill>
              </a:rPr>
              <a:t>低频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rgbClr val="00B050"/>
                </a:solidFill>
              </a:rPr>
              <a:t>小信号</a:t>
            </a:r>
            <a:r>
              <a:rPr lang="zh-CN" altLang="en-US" sz="2800" b="1"/>
              <a:t>作用下的关系式</a:t>
            </a:r>
            <a:endParaRPr lang="zh-CN" altLang="en-US" sz="2800" b="1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1042988" y="3835400"/>
            <a:ext cx="35290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交流等效模型</a:t>
            </a:r>
            <a:r>
              <a:rPr lang="en-US" altLang="zh-CN" sz="2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: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5001" name="AutoShape 9"/>
          <p:cNvSpPr/>
          <p:nvPr/>
        </p:nvSpPr>
        <p:spPr bwMode="auto">
          <a:xfrm>
            <a:off x="1763713" y="1484313"/>
            <a:ext cx="928687" cy="428625"/>
          </a:xfrm>
          <a:prstGeom prst="borderCallout2">
            <a:avLst>
              <a:gd name="adj1" fmla="val 22431"/>
              <a:gd name="adj2" fmla="val 107694"/>
              <a:gd name="adj3" fmla="val 22431"/>
              <a:gd name="adj4" fmla="val 126282"/>
              <a:gd name="adj5" fmla="val 141120"/>
              <a:gd name="adj6" fmla="val 145671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</a:rPr>
              <a:t>电阻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002" name="AutoShape 10"/>
          <p:cNvSpPr/>
          <p:nvPr/>
        </p:nvSpPr>
        <p:spPr bwMode="auto">
          <a:xfrm>
            <a:off x="4284663" y="1557338"/>
            <a:ext cx="1004887" cy="428625"/>
          </a:xfrm>
          <a:prstGeom prst="borderCallout2">
            <a:avLst>
              <a:gd name="adj1" fmla="val 25000"/>
              <a:gd name="adj2" fmla="val -6250"/>
              <a:gd name="adj3" fmla="val 25000"/>
              <a:gd name="adj4" fmla="val -11458"/>
              <a:gd name="adj5" fmla="val 137500"/>
              <a:gd name="adj6" fmla="val -16667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</a:rPr>
              <a:t>无量纲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003" name="AutoShape 11"/>
          <p:cNvSpPr/>
          <p:nvPr/>
        </p:nvSpPr>
        <p:spPr bwMode="auto">
          <a:xfrm>
            <a:off x="1547813" y="3357563"/>
            <a:ext cx="1071562" cy="357187"/>
          </a:xfrm>
          <a:prstGeom prst="borderCallout2">
            <a:avLst>
              <a:gd name="adj1" fmla="val 25000"/>
              <a:gd name="adj2" fmla="val 106250"/>
              <a:gd name="adj3" fmla="val 25000"/>
              <a:gd name="adj4" fmla="val 117056"/>
              <a:gd name="adj5" fmla="val -51042"/>
              <a:gd name="adj6" fmla="val 128384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</a:rPr>
              <a:t>无量纲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004" name="AutoShape 12"/>
          <p:cNvSpPr/>
          <p:nvPr/>
        </p:nvSpPr>
        <p:spPr bwMode="auto">
          <a:xfrm>
            <a:off x="4356100" y="3357563"/>
            <a:ext cx="704850" cy="357187"/>
          </a:xfrm>
          <a:prstGeom prst="borderCallout2">
            <a:avLst>
              <a:gd name="adj1" fmla="val 22431"/>
              <a:gd name="adj2" fmla="val -7694"/>
              <a:gd name="adj3" fmla="val 22431"/>
              <a:gd name="adj4" fmla="val -13620"/>
              <a:gd name="adj5" fmla="val -50778"/>
              <a:gd name="adj6" fmla="val -2003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</a:rPr>
              <a:t>电导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6"/>
          <p:cNvGrpSpPr/>
          <p:nvPr/>
        </p:nvGrpSpPr>
        <p:grpSpPr bwMode="auto">
          <a:xfrm>
            <a:off x="2050058" y="4357688"/>
            <a:ext cx="4572000" cy="2054225"/>
            <a:chOff x="2000232" y="4572008"/>
            <a:chExt cx="4572000" cy="2054225"/>
          </a:xfrm>
        </p:grpSpPr>
        <p:pic>
          <p:nvPicPr>
            <p:cNvPr id="23565" name="Picture 7" descr="Dz02031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2" t="67703" r="15804" b="5997"/>
            <a:stretch>
              <a:fillRect/>
            </a:stretch>
          </p:blipFill>
          <p:spPr bwMode="auto">
            <a:xfrm>
              <a:off x="2000232" y="4572008"/>
              <a:ext cx="4572000" cy="2054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000482" y="5000633"/>
              <a:ext cx="360363" cy="35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567" name="TextBox 14"/>
            <p:cNvSpPr txBox="1">
              <a:spLocks noChangeArrowheads="1"/>
            </p:cNvSpPr>
            <p:nvPr/>
          </p:nvSpPr>
          <p:spPr bwMode="auto">
            <a:xfrm>
              <a:off x="3929058" y="5072074"/>
              <a:ext cx="4956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dirty="0"/>
                <a:t>h</a:t>
              </a:r>
              <a:r>
                <a:rPr lang="en-US" altLang="zh-CN" sz="1200" b="1" dirty="0"/>
                <a:t>21</a:t>
              </a:r>
              <a:endParaRPr lang="zh-CN" altLang="en-US" sz="1200" b="1" dirty="0"/>
            </a:p>
          </p:txBody>
        </p:sp>
      </p:grp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6300947" y="1484154"/>
          <a:ext cx="2626995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4" imgW="1117600" imgH="609600" progId="Equation.DSMT4">
                  <p:embed/>
                </p:oleObj>
              </mc:Choice>
              <mc:Fallback>
                <p:oleObj name="Equation" r:id="rId4" imgW="11176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947" y="1484154"/>
                        <a:ext cx="2626995" cy="125603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0" grpId="0" autoUpdateAnimBg="0" build="p"/>
      <p:bldP spid="85001" grpId="0" animBg="1" autoUpdateAnimBg="0"/>
      <p:bldP spid="85002" grpId="0" animBg="1" autoUpdateAnimBg="0"/>
      <p:bldP spid="85003" grpId="0" animBg="1" autoUpdateAnimBg="0"/>
      <p:bldP spid="85004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8229600" cy="609600"/>
          </a:xfrm>
        </p:spPr>
        <p:txBody>
          <a:bodyPr/>
          <a:lstStyle/>
          <a:p>
            <a:pPr algn="l" eaLnBrk="1" hangingPunct="1"/>
            <a:r>
              <a:rPr lang="en-US" altLang="zh-CN" sz="2800" b="1" i="1">
                <a:solidFill>
                  <a:srgbClr val="0070C0"/>
                </a:solidFill>
              </a:rPr>
              <a:t>h</a:t>
            </a:r>
            <a:r>
              <a:rPr lang="zh-CN" altLang="zh-CN" sz="2800" b="1">
                <a:solidFill>
                  <a:srgbClr val="0070C0"/>
                </a:solidFill>
              </a:rPr>
              <a:t>参数的物理意义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pic>
        <p:nvPicPr>
          <p:cNvPr id="86019" name="Picture 3" descr="Dz0203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4" b="53064"/>
          <a:stretch>
            <a:fillRect/>
          </a:stretch>
        </p:blipFill>
        <p:spPr bwMode="auto">
          <a:xfrm>
            <a:off x="214313" y="1500188"/>
            <a:ext cx="2514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0" name="Object 2"/>
          <p:cNvGraphicFramePr>
            <a:graphicFrameLocks noChangeAspect="1"/>
          </p:cNvGraphicFramePr>
          <p:nvPr/>
        </p:nvGraphicFramePr>
        <p:xfrm>
          <a:off x="2428875" y="1857375"/>
          <a:ext cx="20574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7" name="公式" r:id="rId2" imgW="1193800" imgH="431800" progId="Equation.3">
                  <p:embed/>
                </p:oleObj>
              </mc:Choice>
              <mc:Fallback>
                <p:oleObj name="公式" r:id="rId2" imgW="11938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857375"/>
                        <a:ext cx="2057400" cy="81121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1" name="Picture 5" descr="Dz020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4" b="53064"/>
          <a:stretch>
            <a:fillRect/>
          </a:stretch>
        </p:blipFill>
        <p:spPr bwMode="auto">
          <a:xfrm>
            <a:off x="4429125" y="142875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2" name="Object 3"/>
          <p:cNvGraphicFramePr>
            <a:graphicFrameLocks noChangeAspect="1"/>
          </p:cNvGraphicFramePr>
          <p:nvPr/>
        </p:nvGraphicFramePr>
        <p:xfrm>
          <a:off x="7239000" y="1857375"/>
          <a:ext cx="161925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8" name="公式" r:id="rId5" imgW="837565" imgH="431800" progId="Equation.3">
                  <p:embed/>
                </p:oleObj>
              </mc:Choice>
              <mc:Fallback>
                <p:oleObj name="公式" r:id="rId5" imgW="837565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857375"/>
                        <a:ext cx="1619250" cy="99536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3" name="Picture 7" descr="Dz0203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0" r="54794" b="9258"/>
          <a:stretch>
            <a:fillRect/>
          </a:stretch>
        </p:blipFill>
        <p:spPr bwMode="auto">
          <a:xfrm>
            <a:off x="214313" y="4000500"/>
            <a:ext cx="28194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4" name="Object 4"/>
          <p:cNvGraphicFramePr>
            <a:graphicFrameLocks noChangeAspect="1"/>
          </p:cNvGraphicFramePr>
          <p:nvPr/>
        </p:nvGraphicFramePr>
        <p:xfrm>
          <a:off x="2500313" y="3714750"/>
          <a:ext cx="18288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9" name="公式" r:id="rId8" imgW="1078865" imgH="431800" progId="Equation.3">
                  <p:embed/>
                </p:oleObj>
              </mc:Choice>
              <mc:Fallback>
                <p:oleObj name="公式" r:id="rId8" imgW="1078865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3714750"/>
                        <a:ext cx="1828800" cy="8572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5" name="Picture 9" descr="Dz0203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5" t="51630" b="4564"/>
          <a:stretch>
            <a:fillRect/>
          </a:stretch>
        </p:blipFill>
        <p:spPr bwMode="auto">
          <a:xfrm>
            <a:off x="4357688" y="4000500"/>
            <a:ext cx="27432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6" name="Object 5"/>
          <p:cNvGraphicFramePr>
            <a:graphicFrameLocks noChangeAspect="1"/>
          </p:cNvGraphicFramePr>
          <p:nvPr/>
        </p:nvGraphicFramePr>
        <p:xfrm>
          <a:off x="7148513" y="4286250"/>
          <a:ext cx="19954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0" name="Equation" r:id="rId11" imgW="1155700" imgH="431800" progId="Equation.DSMT4">
                  <p:embed/>
                </p:oleObj>
              </mc:Choice>
              <mc:Fallback>
                <p:oleObj name="Equation" r:id="rId11" imgW="11557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513" y="4286250"/>
                        <a:ext cx="1995487" cy="95726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7" name="AutoShape 11"/>
          <p:cNvSpPr/>
          <p:nvPr/>
        </p:nvSpPr>
        <p:spPr bwMode="auto">
          <a:xfrm>
            <a:off x="3000375" y="2857500"/>
            <a:ext cx="1400175" cy="709613"/>
          </a:xfrm>
          <a:prstGeom prst="borderCallout2">
            <a:avLst>
              <a:gd name="adj1" fmla="val 16106"/>
              <a:gd name="adj2" fmla="val -5444"/>
              <a:gd name="adj3" fmla="val 16106"/>
              <a:gd name="adj4" fmla="val -20296"/>
              <a:gd name="adj5" fmla="val -60991"/>
              <a:gd name="adj6" fmla="val -22319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</a:rPr>
              <a:t>b-e</a:t>
            </a:r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间的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动态电阻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8" name="AutoShape 12"/>
          <p:cNvSpPr/>
          <p:nvPr/>
        </p:nvSpPr>
        <p:spPr bwMode="auto">
          <a:xfrm>
            <a:off x="7605713" y="3051175"/>
            <a:ext cx="1157287" cy="735013"/>
          </a:xfrm>
          <a:prstGeom prst="borderCallout2">
            <a:avLst>
              <a:gd name="adj1" fmla="val 15551"/>
              <a:gd name="adj2" fmla="val -6583"/>
              <a:gd name="adj3" fmla="val 15551"/>
              <a:gd name="adj4" fmla="val -14542"/>
              <a:gd name="adj5" fmla="val -47514"/>
              <a:gd name="adj6" fmla="val -22907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内反馈系数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9" name="AutoShape 13"/>
          <p:cNvSpPr/>
          <p:nvPr/>
        </p:nvSpPr>
        <p:spPr bwMode="auto">
          <a:xfrm>
            <a:off x="3071813" y="4929188"/>
            <a:ext cx="1285875" cy="714375"/>
          </a:xfrm>
          <a:prstGeom prst="borderCallout2">
            <a:avLst>
              <a:gd name="adj1" fmla="val 30000"/>
              <a:gd name="adj2" fmla="val -3208"/>
              <a:gd name="adj3" fmla="val 30000"/>
              <a:gd name="adj4" fmla="val -3542"/>
              <a:gd name="adj5" fmla="val -78995"/>
              <a:gd name="adj6" fmla="val -32801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交流电流</a:t>
            </a:r>
            <a:endParaRPr lang="en-US" altLang="zh-CN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放大系数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0" name="AutoShape 14"/>
          <p:cNvSpPr/>
          <p:nvPr/>
        </p:nvSpPr>
        <p:spPr bwMode="auto">
          <a:xfrm>
            <a:off x="8134350" y="5572125"/>
            <a:ext cx="1009650" cy="671513"/>
          </a:xfrm>
          <a:prstGeom prst="borderCallout2">
            <a:avLst>
              <a:gd name="adj1" fmla="val 30000"/>
              <a:gd name="adj2" fmla="val -4421"/>
              <a:gd name="adj3" fmla="val 30000"/>
              <a:gd name="adj4" fmla="val -9759"/>
              <a:gd name="adj5" fmla="val -78606"/>
              <a:gd name="adj6" fmla="val -7149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</a:rPr>
              <a:t>c-e</a:t>
            </a:r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间的</a:t>
            </a:r>
            <a:endParaRPr lang="en-US" altLang="zh-CN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电导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304800" y="6400800"/>
            <a:ext cx="883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分清主次，合理近似！什么情况下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</a:rPr>
              <a:t>的作用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可忽略不计</a:t>
            </a:r>
            <a:r>
              <a:rPr lang="zh-CN" altLang="en-US" sz="2400" b="1" dirty="0">
                <a:latin typeface="Times New Roman" panose="02020603050405020304" pitchFamily="18" charset="0"/>
              </a:rPr>
              <a:t>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582" name="Object 17"/>
          <p:cNvGraphicFramePr>
            <a:graphicFrameLocks noChangeAspect="1"/>
          </p:cNvGraphicFramePr>
          <p:nvPr/>
        </p:nvGraphicFramePr>
        <p:xfrm>
          <a:off x="6400165" y="339726"/>
          <a:ext cx="282384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1" name="Equation" r:id="rId13" imgW="1346200" imgH="660400" progId="Equation.3">
                  <p:embed/>
                </p:oleObj>
              </mc:Choice>
              <mc:Fallback>
                <p:oleObj name="Equation" r:id="rId13" imgW="1346200" imgH="660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165" y="339726"/>
                        <a:ext cx="2823845" cy="1384300"/>
                      </a:xfrm>
                      <a:prstGeom prst="rect">
                        <a:avLst/>
                      </a:prstGeom>
                      <a:solidFill>
                        <a:srgbClr val="99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7" grpId="0" animBg="1" autoUpdateAnimBg="0"/>
      <p:bldP spid="86028" grpId="0" animBg="1" autoUpdateAnimBg="0"/>
      <p:bldP spid="86029" grpId="0" animBg="1" autoUpdateAnimBg="0"/>
      <p:bldP spid="86030" grpId="0" animBg="1" autoUpdateAnimBg="0"/>
      <p:bldP spid="86031" grpId="0" autoUpdateAnimBg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332414" y="3524251"/>
            <a:ext cx="7073900" cy="609600"/>
          </a:xfrm>
        </p:spPr>
        <p:txBody>
          <a:bodyPr/>
          <a:lstStyle/>
          <a:p>
            <a:pPr algn="l" eaLnBrk="1" hangingPunct="1"/>
            <a:r>
              <a:rPr lang="zh-CN" altLang="zh-CN" sz="2800" b="1" dirty="0">
                <a:solidFill>
                  <a:srgbClr val="D60093"/>
                </a:solidFill>
                <a:latin typeface="宋体" panose="02010600030101010101" pitchFamily="2" charset="-122"/>
              </a:rPr>
              <a:t>简化</a:t>
            </a:r>
            <a:r>
              <a:rPr lang="zh-CN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800" b="1" i="1" dirty="0">
                <a:solidFill>
                  <a:srgbClr val="00B050"/>
                </a:solidFill>
                <a:latin typeface="宋体" panose="02010600030101010101" pitchFamily="2" charset="-122"/>
              </a:rPr>
              <a:t>h</a:t>
            </a:r>
            <a:r>
              <a:rPr lang="zh-CN" altLang="zh-CN" sz="2800" b="1" dirty="0">
                <a:solidFill>
                  <a:srgbClr val="00B050"/>
                </a:solidFill>
                <a:latin typeface="宋体" panose="02010600030101010101" pitchFamily="2" charset="-122"/>
              </a:rPr>
              <a:t>参数等效电路</a:t>
            </a:r>
            <a:r>
              <a:rPr lang="zh-CN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－交流等效模型</a:t>
            </a:r>
            <a:endParaRPr lang="zh-CN" altLang="zh-CN" sz="28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pic>
        <p:nvPicPr>
          <p:cNvPr id="87043" name="Picture 3" descr="Dz0203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10"/>
          <a:stretch>
            <a:fillRect/>
          </a:stretch>
        </p:blipFill>
        <p:spPr bwMode="auto">
          <a:xfrm>
            <a:off x="2500313" y="4360070"/>
            <a:ext cx="312420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7" name="Text Box 15"/>
          <p:cNvSpPr txBox="1">
            <a:spLocks noChangeArrowheads="1"/>
          </p:cNvSpPr>
          <p:nvPr/>
        </p:nvSpPr>
        <p:spPr bwMode="auto">
          <a:xfrm>
            <a:off x="357188" y="2928937"/>
            <a:ext cx="4052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忽略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22</a:t>
            </a:r>
            <a:r>
              <a:rPr lang="zh-CN" altLang="en-US" sz="2400" b="1" dirty="0">
                <a:latin typeface="Times New Roman" panose="02020603050405020304" pitchFamily="18" charset="0"/>
              </a:rPr>
              <a:t>的作用时：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5608" name="组合 20"/>
          <p:cNvGrpSpPr/>
          <p:nvPr/>
        </p:nvGrpSpPr>
        <p:grpSpPr bwMode="auto">
          <a:xfrm>
            <a:off x="1776413" y="723901"/>
            <a:ext cx="4572000" cy="2054225"/>
            <a:chOff x="2000232" y="4572008"/>
            <a:chExt cx="4572000" cy="2054225"/>
          </a:xfrm>
        </p:grpSpPr>
        <p:pic>
          <p:nvPicPr>
            <p:cNvPr id="25610" name="Picture 7" descr="Dz02031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2" t="67703" r="15804" b="5997"/>
            <a:stretch>
              <a:fillRect/>
            </a:stretch>
          </p:blipFill>
          <p:spPr bwMode="auto">
            <a:xfrm>
              <a:off x="2000232" y="4572008"/>
              <a:ext cx="4572000" cy="2054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4000482" y="5000633"/>
              <a:ext cx="360362" cy="35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612" name="TextBox 23"/>
            <p:cNvSpPr txBox="1">
              <a:spLocks noChangeArrowheads="1"/>
            </p:cNvSpPr>
            <p:nvPr/>
          </p:nvSpPr>
          <p:spPr bwMode="auto">
            <a:xfrm>
              <a:off x="3929058" y="5072074"/>
              <a:ext cx="4956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h</a:t>
              </a:r>
              <a:r>
                <a:rPr lang="en-US" altLang="zh-CN" sz="1200" b="1"/>
                <a:t>21</a:t>
              </a:r>
              <a:endParaRPr lang="zh-CN" altLang="en-US" sz="1200" b="1"/>
            </a:p>
          </p:txBody>
        </p:sp>
      </p:grpSp>
      <p:graphicFrame>
        <p:nvGraphicFramePr>
          <p:cNvPr id="86020" name="Object 2"/>
          <p:cNvGraphicFramePr>
            <a:graphicFrameLocks noChangeAspect="1"/>
          </p:cNvGraphicFramePr>
          <p:nvPr/>
        </p:nvGraphicFramePr>
        <p:xfrm>
          <a:off x="7134024" y="1021799"/>
          <a:ext cx="1136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1" name="公式" r:id="rId3" imgW="495300" imgH="228600" progId="Equation.3">
                  <p:embed/>
                </p:oleObj>
              </mc:Choice>
              <mc:Fallback>
                <p:oleObj name="公式" r:id="rId3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024" y="1021799"/>
                        <a:ext cx="1136650" cy="5715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4"/>
          <p:cNvGraphicFramePr>
            <a:graphicFrameLocks noChangeAspect="1"/>
          </p:cNvGraphicFramePr>
          <p:nvPr/>
        </p:nvGraphicFramePr>
        <p:xfrm>
          <a:off x="7127089" y="1983581"/>
          <a:ext cx="12144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2" name="公式" r:id="rId5" imgW="481965" imgH="215900" progId="Equation.3">
                  <p:embed/>
                </p:oleObj>
              </mc:Choice>
              <mc:Fallback>
                <p:oleObj name="公式" r:id="rId5" imgW="481965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089" y="1983581"/>
                        <a:ext cx="1214438" cy="5715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3321050" cy="735013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r</a:t>
            </a:r>
            <a:r>
              <a:rPr lang="en-US" altLang="zh-CN" sz="2800" b="1" baseline="-25000">
                <a:solidFill>
                  <a:srgbClr val="0070C0"/>
                </a:solidFill>
                <a:latin typeface="宋体" panose="02010600030101010101" pitchFamily="2" charset="-122"/>
              </a:rPr>
              <a:t>be</a:t>
            </a:r>
            <a:r>
              <a:rPr lang="zh-CN" altLang="en-US" sz="2800" b="1">
                <a:solidFill>
                  <a:srgbClr val="0070C0"/>
                </a:solidFill>
                <a:latin typeface="宋体" panose="02010600030101010101" pitchFamily="2" charset="-122"/>
              </a:rPr>
              <a:t>的近似表达式</a:t>
            </a:r>
            <a:endParaRPr lang="zh-CN" altLang="zh-CN" sz="28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pic>
        <p:nvPicPr>
          <p:cNvPr id="26630" name="Picture 3" descr="Dz0203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10"/>
          <a:stretch>
            <a:fillRect/>
          </a:stretch>
        </p:blipFill>
        <p:spPr bwMode="auto">
          <a:xfrm>
            <a:off x="428625" y="1571625"/>
            <a:ext cx="31242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7044" name="Object 2"/>
          <p:cNvGraphicFramePr>
            <a:graphicFrameLocks noChangeAspect="1"/>
          </p:cNvGraphicFramePr>
          <p:nvPr/>
        </p:nvGraphicFramePr>
        <p:xfrm>
          <a:off x="1188950" y="4464933"/>
          <a:ext cx="60023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1" name="Equation" r:id="rId2" imgW="2743200" imgH="444500" progId="Equation.DSMT4">
                  <p:embed/>
                </p:oleObj>
              </mc:Choice>
              <mc:Fallback>
                <p:oleObj name="Equation" r:id="rId2" imgW="2743200" imgH="444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950" y="4464933"/>
                        <a:ext cx="6002337" cy="9683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AutoShape 5"/>
          <p:cNvSpPr/>
          <p:nvPr/>
        </p:nvSpPr>
        <p:spPr bwMode="auto">
          <a:xfrm>
            <a:off x="2943225" y="5492750"/>
            <a:ext cx="1628775" cy="498475"/>
          </a:xfrm>
          <a:prstGeom prst="borderCallout2">
            <a:avLst>
              <a:gd name="adj1" fmla="val 22931"/>
              <a:gd name="adj2" fmla="val 104681"/>
              <a:gd name="adj3" fmla="val 22931"/>
              <a:gd name="adj4" fmla="val 120856"/>
              <a:gd name="adj5" fmla="val -85032"/>
              <a:gd name="adj6" fmla="val 137815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查阅手册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graphicFrame>
        <p:nvGraphicFramePr>
          <p:cNvPr id="87046" name="Object 3"/>
          <p:cNvGraphicFramePr>
            <a:graphicFrameLocks noChangeAspect="1"/>
          </p:cNvGraphicFramePr>
          <p:nvPr/>
        </p:nvGraphicFramePr>
        <p:xfrm>
          <a:off x="3929063" y="1000125"/>
          <a:ext cx="3786187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2" name="Photo Editor 照片" r:id="rId4" imgW="8277225" imgH="9058275" progId="MSPhotoEd.3">
                  <p:embed/>
                </p:oleObj>
              </mc:Choice>
              <mc:Fallback>
                <p:oleObj name="Photo Editor 照片" r:id="rId4" imgW="8277225" imgH="905827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1000125"/>
                        <a:ext cx="3786187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7072313" y="1214438"/>
            <a:ext cx="1801812" cy="1806575"/>
            <a:chOff x="4162" y="720"/>
            <a:chExt cx="1135" cy="1138"/>
          </a:xfrm>
        </p:grpSpPr>
        <p:sp>
          <p:nvSpPr>
            <p:cNvPr id="26640" name="AutoShape 8"/>
            <p:cNvSpPr/>
            <p:nvPr/>
          </p:nvSpPr>
          <p:spPr bwMode="auto">
            <a:xfrm>
              <a:off x="4176" y="720"/>
              <a:ext cx="1109" cy="296"/>
            </a:xfrm>
            <a:prstGeom prst="borderCallout1">
              <a:avLst>
                <a:gd name="adj1" fmla="val 24324"/>
                <a:gd name="adj2" fmla="val -4329"/>
                <a:gd name="adj3" fmla="val 154056"/>
                <a:gd name="adj4" fmla="val -68171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latin typeface="Times New Roman" panose="02020603050405020304" pitchFamily="18" charset="0"/>
                </a:rPr>
                <a:t>基区体电阻</a:t>
              </a:r>
              <a:endParaRPr kumimoji="1" lang="zh-CN" altLang="en-US" b="1">
                <a:latin typeface="Times New Roman" panose="02020603050405020304" pitchFamily="18" charset="0"/>
              </a:endParaRPr>
            </a:p>
          </p:txBody>
        </p:sp>
        <p:sp>
          <p:nvSpPr>
            <p:cNvPr id="26641" name="AutoShape 9"/>
            <p:cNvSpPr/>
            <p:nvPr/>
          </p:nvSpPr>
          <p:spPr bwMode="auto">
            <a:xfrm>
              <a:off x="4162" y="1080"/>
              <a:ext cx="1118" cy="312"/>
            </a:xfrm>
            <a:prstGeom prst="borderCallout1">
              <a:avLst>
                <a:gd name="adj1" fmla="val 23079"/>
                <a:gd name="adj2" fmla="val -4292"/>
                <a:gd name="adj3" fmla="val 146153"/>
                <a:gd name="adj4" fmla="val -41861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latin typeface="Times New Roman" panose="02020603050405020304" pitchFamily="18" charset="0"/>
                </a:rPr>
                <a:t>发射结电阻</a:t>
              </a:r>
              <a:endParaRPr kumimoji="1" lang="zh-CN" altLang="en-US" b="1">
                <a:latin typeface="Times New Roman" panose="02020603050405020304" pitchFamily="18" charset="0"/>
              </a:endParaRPr>
            </a:p>
          </p:txBody>
        </p:sp>
        <p:sp>
          <p:nvSpPr>
            <p:cNvPr id="26642" name="AutoShape 10"/>
            <p:cNvSpPr/>
            <p:nvPr/>
          </p:nvSpPr>
          <p:spPr bwMode="auto">
            <a:xfrm>
              <a:off x="4171" y="1446"/>
              <a:ext cx="1126" cy="412"/>
            </a:xfrm>
            <a:prstGeom prst="borderCallout1">
              <a:avLst>
                <a:gd name="adj1" fmla="val 13792"/>
                <a:gd name="adj2" fmla="val -3690"/>
                <a:gd name="adj3" fmla="val 151356"/>
                <a:gd name="adj4" fmla="val -34519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latin typeface="Times New Roman" panose="02020603050405020304" pitchFamily="18" charset="0"/>
                </a:rPr>
                <a:t>发射区体电阻</a:t>
              </a:r>
              <a:endParaRPr kumimoji="1" lang="en-US" altLang="zh-CN" b="1">
                <a:latin typeface="Times New Roman" panose="02020603050405020304" pitchFamily="18" charset="0"/>
              </a:endParaRPr>
            </a:p>
            <a:p>
              <a:pPr eaLnBrk="1" hangingPunct="1"/>
              <a:r>
                <a:rPr kumimoji="1" lang="zh-CN" altLang="en-US" b="1">
                  <a:latin typeface="Times New Roman" panose="02020603050405020304" pitchFamily="18" charset="0"/>
                </a:rPr>
                <a:t>数值小可忽略</a:t>
              </a:r>
              <a:endParaRPr kumimoji="1" lang="zh-CN" altLang="en-US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87051" name="AutoShape 11"/>
          <p:cNvSpPr/>
          <p:nvPr/>
        </p:nvSpPr>
        <p:spPr bwMode="auto">
          <a:xfrm>
            <a:off x="1214438" y="3786188"/>
            <a:ext cx="4049712" cy="455612"/>
          </a:xfrm>
          <a:prstGeom prst="borderCallout1">
            <a:avLst>
              <a:gd name="adj1" fmla="val 25088"/>
              <a:gd name="adj2" fmla="val 101880"/>
              <a:gd name="adj3" fmla="val -221259"/>
              <a:gd name="adj4" fmla="val 124306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利用</a:t>
            </a:r>
            <a:r>
              <a:rPr kumimoji="1" lang="en-US" altLang="zh-CN" sz="2400" b="1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结的电流方程求得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5781587" y="5399087"/>
            <a:ext cx="2819400" cy="685800"/>
            <a:chOff x="3456" y="3072"/>
            <a:chExt cx="1776" cy="432"/>
          </a:xfrm>
        </p:grpSpPr>
        <p:sp>
          <p:nvSpPr>
            <p:cNvPr id="26638" name="AutoShape 13"/>
            <p:cNvSpPr/>
            <p:nvPr/>
          </p:nvSpPr>
          <p:spPr bwMode="auto">
            <a:xfrm>
              <a:off x="4128" y="3168"/>
              <a:ext cx="1104" cy="336"/>
            </a:xfrm>
            <a:prstGeom prst="borderCallout2">
              <a:avLst>
                <a:gd name="adj1" fmla="val 21431"/>
                <a:gd name="adj2" fmla="val -4347"/>
                <a:gd name="adj3" fmla="val 21431"/>
                <a:gd name="adj4" fmla="val -14222"/>
                <a:gd name="adj5" fmla="val -22620"/>
                <a:gd name="adj6" fmla="val -24185"/>
              </a:avLst>
            </a:prstGeom>
            <a:solidFill>
              <a:srgbClr val="92D050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latin typeface="Times New Roman" panose="02020603050405020304" pitchFamily="18" charset="0"/>
                </a:rPr>
                <a:t>由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</a:rPr>
                <a:t>EQ</a:t>
              </a:r>
              <a:r>
                <a:rPr lang="zh-CN" altLang="en-US" b="1" dirty="0">
                  <a:latin typeface="Times New Roman" panose="02020603050405020304" pitchFamily="18" charset="0"/>
                </a:rPr>
                <a:t>算出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6639" name="Line 14"/>
            <p:cNvSpPr>
              <a:spLocks noChangeShapeType="1"/>
            </p:cNvSpPr>
            <p:nvPr/>
          </p:nvSpPr>
          <p:spPr bwMode="auto">
            <a:xfrm>
              <a:off x="3456" y="3072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7055" name="Text Box 15"/>
          <p:cNvSpPr txBox="1">
            <a:spLocks noChangeArrowheads="1"/>
          </p:cNvSpPr>
          <p:nvPr/>
        </p:nvSpPr>
        <p:spPr bwMode="auto">
          <a:xfrm>
            <a:off x="1115616" y="6000574"/>
            <a:ext cx="3929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点越高，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</a:rPr>
              <a:t>be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越小！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32588" y="3213100"/>
            <a:ext cx="14287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7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 autoUpdateAnimBg="0"/>
      <p:bldP spid="87051" grpId="0" animBg="1" autoUpdateAnimBg="0"/>
      <p:bldP spid="87055" grpId="0" autoUpdateAnimBg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0" y="1643063"/>
            <a:ext cx="525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管子为</a:t>
            </a:r>
            <a:r>
              <a:rPr lang="en-US" altLang="zh-CN" sz="2400" b="1"/>
              <a:t>NPN</a:t>
            </a:r>
            <a:r>
              <a:rPr lang="zh-CN" altLang="en-US" sz="2400" b="1"/>
              <a:t>型，放大时应有：</a:t>
            </a:r>
            <a:endParaRPr lang="zh-CN" altLang="en-US" sz="2400" b="1"/>
          </a:p>
        </p:txBody>
      </p:sp>
      <p:graphicFrame>
        <p:nvGraphicFramePr>
          <p:cNvPr id="2" name="Object 18"/>
          <p:cNvGraphicFramePr>
            <a:graphicFrameLocks noChangeAspect="1"/>
          </p:cNvGraphicFramePr>
          <p:nvPr/>
        </p:nvGraphicFramePr>
        <p:xfrm>
          <a:off x="4214813" y="1571625"/>
          <a:ext cx="18415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1" name="Equation" r:id="rId1" imgW="787400" imgH="228600" progId="Equation.DSMT4">
                  <p:embed/>
                </p:oleObj>
              </mc:Choice>
              <mc:Fallback>
                <p:oleObj name="Equation" r:id="rId1" imgW="7874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1571625"/>
                        <a:ext cx="1841500" cy="5349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3553090" y="2206549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晶体管</a:t>
            </a:r>
            <a:r>
              <a:rPr lang="en-US" altLang="zh-CN" sz="2400" b="1" dirty="0"/>
              <a:t>T</a:t>
            </a:r>
            <a:r>
              <a:rPr lang="zh-CN" altLang="en-US" sz="2400" b="1" dirty="0">
                <a:solidFill>
                  <a:srgbClr val="D60093"/>
                </a:solidFill>
              </a:rPr>
              <a:t>截止</a:t>
            </a:r>
            <a:r>
              <a:rPr lang="zh-CN" altLang="en-US" sz="2400" b="1" dirty="0"/>
              <a:t>，</a:t>
            </a:r>
            <a:endParaRPr lang="zh-CN" altLang="en-US" sz="2400" b="1" dirty="0"/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39308" y="3868017"/>
            <a:ext cx="496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需判断其处于放大还是饱和状态：</a:t>
            </a:r>
            <a:endParaRPr lang="zh-CN" altLang="en-US" sz="2400" b="1" dirty="0"/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12868" y="4442547"/>
            <a:ext cx="3529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假设工作在放大区，则</a:t>
            </a:r>
            <a:endParaRPr lang="zh-CN" altLang="en-US" sz="2400" b="1" dirty="0"/>
          </a:p>
        </p:txBody>
      </p:sp>
      <p:pic>
        <p:nvPicPr>
          <p:cNvPr id="31768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571625"/>
            <a:ext cx="2928937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9" name="组合 33"/>
          <p:cNvGrpSpPr/>
          <p:nvPr/>
        </p:nvGrpSpPr>
        <p:grpSpPr bwMode="auto">
          <a:xfrm>
            <a:off x="0" y="0"/>
            <a:ext cx="9372600" cy="1571625"/>
            <a:chOff x="0" y="0"/>
            <a:chExt cx="9372747" cy="1571612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9144143" cy="1571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783" name="Text Box 4"/>
            <p:cNvSpPr txBox="1">
              <a:spLocks noChangeArrowheads="1"/>
            </p:cNvSpPr>
            <p:nvPr/>
          </p:nvSpPr>
          <p:spPr bwMode="auto">
            <a:xfrm>
              <a:off x="2714625" y="17463"/>
              <a:ext cx="54292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1.11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" name="Text Box 7"/>
            <p:cNvSpPr txBox="1">
              <a:spLocks noChangeArrowheads="1"/>
            </p:cNvSpPr>
            <p:nvPr/>
          </p:nvSpPr>
          <p:spPr bwMode="auto">
            <a:xfrm>
              <a:off x="214282" y="1071546"/>
              <a:ext cx="8640763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饱和管压降：晶体管达到饱和导通时</a:t>
              </a: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,</a:t>
              </a: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三极管</a:t>
              </a: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CE</a:t>
              </a: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两端的电位差</a:t>
              </a:r>
              <a:r>
                <a:rPr lang="zh-CN" altLang="en-US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0" y="1500176"/>
              <a:ext cx="9144143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86" name="Text Box 12"/>
            <p:cNvSpPr txBox="1">
              <a:spLocks noChangeArrowheads="1"/>
            </p:cNvSpPr>
            <p:nvPr/>
          </p:nvSpPr>
          <p:spPr bwMode="auto">
            <a:xfrm>
              <a:off x="0" y="0"/>
              <a:ext cx="863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2060"/>
                  </a:solidFill>
                </a:rPr>
                <a:t>例</a:t>
              </a:r>
              <a:endParaRPr lang="zh-CN" altLang="en-US" sz="2400" b="1">
                <a:solidFill>
                  <a:srgbClr val="00206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484477" y="0"/>
              <a:ext cx="719148" cy="404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31759" name="Object 26"/>
            <p:cNvGraphicFramePr>
              <a:graphicFrameLocks noChangeAspect="1"/>
            </p:cNvGraphicFramePr>
            <p:nvPr/>
          </p:nvGraphicFramePr>
          <p:xfrm>
            <a:off x="4857751" y="0"/>
            <a:ext cx="645887" cy="5000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2" name="Equation" r:id="rId4" imgW="292100" imgH="228600" progId="Equation.DSMT4">
                    <p:embed/>
                  </p:oleObj>
                </mc:Choice>
                <mc:Fallback>
                  <p:oleObj name="Equation" r:id="rId4" imgW="292100" imgH="228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751" y="0"/>
                          <a:ext cx="645887" cy="5000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0" name="Object 25"/>
            <p:cNvGraphicFramePr>
              <a:graphicFrameLocks noChangeAspect="1"/>
            </p:cNvGraphicFramePr>
            <p:nvPr/>
          </p:nvGraphicFramePr>
          <p:xfrm>
            <a:off x="6786577" y="0"/>
            <a:ext cx="2357423" cy="457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3" name="Equation" r:id="rId6" imgW="1231265" imgH="228600" progId="Equation.DSMT4">
                    <p:embed/>
                  </p:oleObj>
                </mc:Choice>
                <mc:Fallback>
                  <p:oleObj name="Equation" r:id="rId6" imgW="1231265" imgH="228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77" y="0"/>
                          <a:ext cx="2357423" cy="457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1" name="Object 24"/>
            <p:cNvGraphicFramePr>
              <a:graphicFrameLocks noChangeAspect="1"/>
            </p:cNvGraphicFramePr>
            <p:nvPr/>
          </p:nvGraphicFramePr>
          <p:xfrm>
            <a:off x="1000116" y="571475"/>
            <a:ext cx="428628" cy="428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4" name="Equation" r:id="rId8" imgW="241300" imgH="228600" progId="Equation.DSMT4">
                    <p:embed/>
                  </p:oleObj>
                </mc:Choice>
                <mc:Fallback>
                  <p:oleObj name="Equation" r:id="rId8" imgW="241300" imgH="228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16" y="571475"/>
                          <a:ext cx="428628" cy="428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2" name="Object 23"/>
            <p:cNvGraphicFramePr>
              <a:graphicFrameLocks noChangeAspect="1"/>
            </p:cNvGraphicFramePr>
            <p:nvPr/>
          </p:nvGraphicFramePr>
          <p:xfrm>
            <a:off x="8286906" y="500038"/>
            <a:ext cx="428628" cy="535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5" name="Equation" r:id="rId10" imgW="190500" imgH="228600" progId="Equation.DSMT4">
                    <p:embed/>
                  </p:oleObj>
                </mc:Choice>
                <mc:Fallback>
                  <p:oleObj name="Equation" r:id="rId10" imgW="190500" imgH="2286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6906" y="500038"/>
                          <a:ext cx="428628" cy="5357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angle 27"/>
            <p:cNvSpPr>
              <a:spLocks noChangeArrowheads="1"/>
            </p:cNvSpPr>
            <p:nvPr/>
          </p:nvSpPr>
          <p:spPr bwMode="auto">
            <a:xfrm>
              <a:off x="428596" y="19188"/>
              <a:ext cx="55721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电路</a:t>
              </a:r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如图，晶体管饱和管压降为          ，</a:t>
              </a:r>
              <a:endParaRPr lang="zh-CN" altLang="en-US" sz="2400" b="1"/>
            </a:p>
          </p:txBody>
        </p:sp>
        <p:sp>
          <p:nvSpPr>
            <p:cNvPr id="31789" name="Rectangle 28"/>
            <p:cNvSpPr>
              <a:spLocks noChangeArrowheads="1"/>
            </p:cNvSpPr>
            <p:nvPr/>
          </p:nvSpPr>
          <p:spPr bwMode="auto">
            <a:xfrm>
              <a:off x="5715008" y="35130"/>
              <a:ext cx="11128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导通时</a:t>
              </a:r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29"/>
            <p:cNvSpPr>
              <a:spLocks noChangeArrowheads="1"/>
            </p:cNvSpPr>
            <p:nvPr/>
          </p:nvSpPr>
          <p:spPr bwMode="auto">
            <a:xfrm>
              <a:off x="0" y="535196"/>
              <a:ext cx="11128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试分析</a:t>
              </a:r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74" name="Rectangle 30"/>
            <p:cNvSpPr>
              <a:spLocks noChangeArrowheads="1"/>
            </p:cNvSpPr>
            <p:nvPr/>
          </p:nvSpPr>
          <p:spPr bwMode="auto">
            <a:xfrm>
              <a:off x="1285895" y="571495"/>
              <a:ext cx="7572494" cy="46195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为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0V</a:t>
              </a:r>
              <a:r>
                <a:rPr lang="zh-CN" altLang="en-US" sz="2400" b="1" dirty="0">
                  <a:latin typeface="+mn-lt"/>
                  <a:cs typeface="Times New Roman" panose="02020603050405020304" pitchFamily="18" charset="0"/>
                </a:rPr>
                <a:t>、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1V</a:t>
              </a:r>
              <a:r>
                <a:rPr lang="zh-CN" altLang="en-US" sz="2400" b="1" dirty="0">
                  <a:latin typeface="+mn-lt"/>
                  <a:cs typeface="Times New Roman" panose="02020603050405020304" pitchFamily="18" charset="0"/>
                </a:rPr>
                <a:t>、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3V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三种情况下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T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的工作状态及输出电压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8572528" y="500042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值。</a:t>
              </a:r>
              <a:endParaRPr lang="zh-CN" altLang="zh-CN" sz="2400" b="1"/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0" y="2162324"/>
            <a:ext cx="2071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解：</a:t>
            </a:r>
            <a:r>
              <a:rPr lang="en-US" altLang="zh-CN" sz="2400" b="1" dirty="0"/>
              <a:t> (1)</a:t>
            </a:r>
            <a:endParaRPr lang="zh-CN" altLang="en-US" sz="2400" b="1" dirty="0"/>
          </a:p>
        </p:txBody>
      </p:sp>
      <p:grpSp>
        <p:nvGrpSpPr>
          <p:cNvPr id="8" name="组合 44"/>
          <p:cNvGrpSpPr/>
          <p:nvPr/>
        </p:nvGrpSpPr>
        <p:grpSpPr bwMode="auto">
          <a:xfrm>
            <a:off x="664326" y="3331293"/>
            <a:ext cx="3286125" cy="500062"/>
            <a:chOff x="642910" y="3571875"/>
            <a:chExt cx="3286148" cy="500063"/>
          </a:xfrm>
        </p:grpSpPr>
        <p:graphicFrame>
          <p:nvGraphicFramePr>
            <p:cNvPr id="31758" name="Object 32"/>
            <p:cNvGraphicFramePr>
              <a:graphicFrameLocks noChangeAspect="1"/>
            </p:cNvGraphicFramePr>
            <p:nvPr/>
          </p:nvGraphicFramePr>
          <p:xfrm>
            <a:off x="1027113" y="3571875"/>
            <a:ext cx="118110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6" name="Equation" r:id="rId12" imgW="558800" imgH="228600" progId="Equation.DSMT4">
                    <p:embed/>
                  </p:oleObj>
                </mc:Choice>
                <mc:Fallback>
                  <p:oleObj name="Equation" r:id="rId12" imgW="558800" imgH="2286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7113" y="3571875"/>
                          <a:ext cx="118110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81" name="Rectangle 34"/>
            <p:cNvSpPr>
              <a:spLocks noChangeArrowheads="1"/>
            </p:cNvSpPr>
            <p:nvPr/>
          </p:nvSpPr>
          <p:spPr bwMode="auto">
            <a:xfrm>
              <a:off x="642910" y="3571876"/>
              <a:ext cx="3286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   时，</a:t>
              </a:r>
              <a:endParaRPr lang="en-US" altLang="zh-CN" sz="2400" b="1" dirty="0"/>
            </a:p>
          </p:txBody>
        </p:sp>
      </p:grpSp>
      <p:sp>
        <p:nvSpPr>
          <p:cNvPr id="31772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79" name="Object 35"/>
          <p:cNvGraphicFramePr>
            <a:graphicFrameLocks noChangeAspect="1"/>
          </p:cNvGraphicFramePr>
          <p:nvPr/>
        </p:nvGraphicFramePr>
        <p:xfrm>
          <a:off x="1428721" y="2800422"/>
          <a:ext cx="12604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7" name="Equation" r:id="rId14" imgW="597535" imgH="228600" progId="Equation.DSMT4">
                  <p:embed/>
                </p:oleObj>
              </mc:Choice>
              <mc:Fallback>
                <p:oleObj name="Equation" r:id="rId14" imgW="597535" imgH="2286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21" y="2800422"/>
                        <a:ext cx="1260475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2089" y="3343276"/>
            <a:ext cx="1214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/>
              <a:t>(2)</a:t>
            </a:r>
            <a:endParaRPr lang="zh-CN" altLang="en-US" sz="2400" b="1" dirty="0"/>
          </a:p>
        </p:txBody>
      </p:sp>
      <p:grpSp>
        <p:nvGrpSpPr>
          <p:cNvPr id="9" name="组合 41"/>
          <p:cNvGrpSpPr/>
          <p:nvPr/>
        </p:nvGrpSpPr>
        <p:grpSpPr bwMode="auto">
          <a:xfrm>
            <a:off x="1285875" y="2240830"/>
            <a:ext cx="3286125" cy="500063"/>
            <a:chOff x="1285852" y="2928934"/>
            <a:chExt cx="3286148" cy="500066"/>
          </a:xfrm>
        </p:grpSpPr>
        <p:graphicFrame>
          <p:nvGraphicFramePr>
            <p:cNvPr id="31757" name="Object 37"/>
            <p:cNvGraphicFramePr>
              <a:graphicFrameLocks noChangeAspect="1"/>
            </p:cNvGraphicFramePr>
            <p:nvPr/>
          </p:nvGraphicFramePr>
          <p:xfrm>
            <a:off x="1714480" y="2928934"/>
            <a:ext cx="1235349" cy="50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8" name="Equation" r:id="rId16" imgW="584200" imgH="228600" progId="Equation.DSMT4">
                    <p:embed/>
                  </p:oleObj>
                </mc:Choice>
                <mc:Fallback>
                  <p:oleObj name="Equation" r:id="rId16" imgW="584200" imgH="2286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480" y="2928934"/>
                          <a:ext cx="1235349" cy="5000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80" name="Rectangle 34"/>
            <p:cNvSpPr>
              <a:spLocks noChangeArrowheads="1"/>
            </p:cNvSpPr>
            <p:nvPr/>
          </p:nvSpPr>
          <p:spPr bwMode="auto">
            <a:xfrm>
              <a:off x="1285852" y="2948134"/>
              <a:ext cx="3286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     时，</a:t>
              </a:r>
              <a:endParaRPr lang="en-US" altLang="zh-CN" sz="2400" b="1" dirty="0"/>
            </a:p>
          </p:txBody>
        </p:sp>
      </p:grp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2786838" y="3300485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晶体管</a:t>
            </a:r>
            <a:r>
              <a:rPr lang="en-US" altLang="zh-CN" sz="2400" b="1" dirty="0"/>
              <a:t>T</a:t>
            </a:r>
            <a:r>
              <a:rPr lang="zh-CN" altLang="en-US" sz="2400" b="1" dirty="0">
                <a:solidFill>
                  <a:srgbClr val="D60093"/>
                </a:solidFill>
              </a:rPr>
              <a:t>导通</a:t>
            </a:r>
            <a:r>
              <a:rPr lang="zh-CN" altLang="en-US" sz="2400" b="1" dirty="0"/>
              <a:t>，</a:t>
            </a:r>
            <a:endParaRPr lang="zh-CN" altLang="en-US" sz="2400" b="1" dirty="0"/>
          </a:p>
        </p:txBody>
      </p:sp>
      <p:sp>
        <p:nvSpPr>
          <p:cNvPr id="31776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2" name="Object 38"/>
          <p:cNvGraphicFramePr>
            <a:graphicFrameLocks noChangeAspect="1"/>
          </p:cNvGraphicFramePr>
          <p:nvPr/>
        </p:nvGraphicFramePr>
        <p:xfrm>
          <a:off x="598488" y="4929187"/>
          <a:ext cx="23304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9" name="Equation" r:id="rId18" imgW="1066800" imgH="457200" progId="Equation.DSMT4">
                  <p:embed/>
                </p:oleObj>
              </mc:Choice>
              <mc:Fallback>
                <p:oleObj name="Equation" r:id="rId18" imgW="1066800" imgH="457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4929187"/>
                        <a:ext cx="2330450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4" name="Object 40"/>
          <p:cNvGraphicFramePr>
            <a:graphicFrameLocks noChangeAspect="1"/>
          </p:cNvGraphicFramePr>
          <p:nvPr/>
        </p:nvGraphicFramePr>
        <p:xfrm>
          <a:off x="3076576" y="5174949"/>
          <a:ext cx="1138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0" name="Equation" r:id="rId20" imgW="520700" imgH="203200" progId="Equation.DSMT4">
                  <p:embed/>
                </p:oleObj>
              </mc:Choice>
              <mc:Fallback>
                <p:oleObj name="Equation" r:id="rId20" imgW="520700" imgH="2032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6" y="5174949"/>
                        <a:ext cx="1138237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7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5" name="Object 41"/>
          <p:cNvGraphicFramePr>
            <a:graphicFrameLocks noChangeAspect="1"/>
          </p:cNvGraphicFramePr>
          <p:nvPr/>
        </p:nvGraphicFramePr>
        <p:xfrm>
          <a:off x="4572000" y="5099057"/>
          <a:ext cx="15017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1" name="Equation" r:id="rId22" imgW="698500" imgH="241300" progId="Equation.DSMT4">
                  <p:embed/>
                </p:oleObj>
              </mc:Choice>
              <mc:Fallback>
                <p:oleObj name="Equation" r:id="rId22" imgW="698500" imgH="2413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99057"/>
                        <a:ext cx="1501775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7" name="Object 43"/>
          <p:cNvGraphicFramePr>
            <a:graphicFrameLocks noChangeAspect="1"/>
          </p:cNvGraphicFramePr>
          <p:nvPr/>
        </p:nvGraphicFramePr>
        <p:xfrm>
          <a:off x="6056313" y="5139458"/>
          <a:ext cx="9286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2" name="Equation" r:id="rId24" imgW="431165" imgH="177800" progId="Equation.DSMT4">
                  <p:embed/>
                </p:oleObj>
              </mc:Choice>
              <mc:Fallback>
                <p:oleObj name="Equation" r:id="rId24" imgW="431165" imgH="1778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139458"/>
                        <a:ext cx="928687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8" name="Rectangle 4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8" name="Object 44"/>
          <p:cNvGraphicFramePr>
            <a:graphicFrameLocks noChangeAspect="1"/>
          </p:cNvGraphicFramePr>
          <p:nvPr/>
        </p:nvGraphicFramePr>
        <p:xfrm>
          <a:off x="522627" y="5927018"/>
          <a:ext cx="723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3" name="Equation" r:id="rId26" imgW="317500" imgH="228600" progId="Equation.DSMT4">
                  <p:embed/>
                </p:oleObj>
              </mc:Choice>
              <mc:Fallback>
                <p:oleObj name="Equation" r:id="rId26" imgW="317500" imgH="2286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27" y="5927018"/>
                        <a:ext cx="7239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0" name="Object 46"/>
          <p:cNvGraphicFramePr>
            <a:graphicFrameLocks noChangeAspect="1"/>
          </p:cNvGraphicFramePr>
          <p:nvPr/>
        </p:nvGraphicFramePr>
        <p:xfrm>
          <a:off x="3958199" y="5949683"/>
          <a:ext cx="8572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4" name="Equation" r:id="rId28" imgW="355600" imgH="228600" progId="Equation.DSMT4">
                  <p:embed/>
                </p:oleObj>
              </mc:Choice>
              <mc:Fallback>
                <p:oleObj name="Equation" r:id="rId28" imgW="355600" imgH="2286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199" y="5949683"/>
                        <a:ext cx="85725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1" name="Object 47"/>
          <p:cNvGraphicFramePr>
            <a:graphicFrameLocks noChangeAspect="1"/>
          </p:cNvGraphicFramePr>
          <p:nvPr/>
        </p:nvGraphicFramePr>
        <p:xfrm>
          <a:off x="3297237" y="6051282"/>
          <a:ext cx="6969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5" name="Equation" r:id="rId30" imgW="342900" imgH="177800" progId="Equation.DSMT4">
                  <p:embed/>
                </p:oleObj>
              </mc:Choice>
              <mc:Fallback>
                <p:oleObj name="Equation" r:id="rId30" imgW="342900" imgH="1778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7" y="6051282"/>
                        <a:ext cx="696913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2" name="Object 48"/>
          <p:cNvGraphicFramePr>
            <a:graphicFrameLocks noChangeAspect="1"/>
          </p:cNvGraphicFramePr>
          <p:nvPr/>
        </p:nvGraphicFramePr>
        <p:xfrm>
          <a:off x="1214410" y="5929312"/>
          <a:ext cx="549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6" name="Equation" r:id="rId32" imgW="241300" imgH="228600" progId="Equation.DSMT4">
                  <p:embed/>
                </p:oleObj>
              </mc:Choice>
              <mc:Fallback>
                <p:oleObj name="Equation" r:id="rId32" imgW="241300" imgH="2286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0" y="5929312"/>
                        <a:ext cx="54927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3" name="Object 49"/>
          <p:cNvGraphicFramePr>
            <a:graphicFrameLocks noChangeAspect="1"/>
          </p:cNvGraphicFramePr>
          <p:nvPr/>
        </p:nvGraphicFramePr>
        <p:xfrm>
          <a:off x="1774825" y="6006834"/>
          <a:ext cx="15001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" name="Equation" r:id="rId34" imgW="838200" imgH="241300" progId="Equation.DSMT4">
                  <p:embed/>
                </p:oleObj>
              </mc:Choice>
              <mc:Fallback>
                <p:oleObj name="Equation" r:id="rId34" imgW="838200" imgH="2413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6006834"/>
                        <a:ext cx="15001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4857675" y="5977287"/>
            <a:ext cx="496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假设成立，</a:t>
            </a:r>
            <a:r>
              <a:rPr lang="en-US" altLang="zh-CN" sz="2400" b="1" dirty="0"/>
              <a:t>T</a:t>
            </a:r>
            <a:r>
              <a:rPr lang="zh-CN" altLang="en-US" sz="2400" b="1" dirty="0"/>
              <a:t>处于</a:t>
            </a:r>
            <a:r>
              <a:rPr lang="zh-CN" altLang="en-US" sz="2400" b="1" dirty="0">
                <a:solidFill>
                  <a:srgbClr val="FE3802"/>
                </a:solidFill>
              </a:rPr>
              <a:t>放大</a:t>
            </a:r>
            <a:r>
              <a:rPr lang="zh-CN" altLang="en-US" sz="2400" b="1" dirty="0"/>
              <a:t>状态。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5" grpId="0" autoUpdateAnimBg="0"/>
      <p:bldP spid="26" grpId="0" autoUpdateAnimBg="0"/>
      <p:bldP spid="29" grpId="0" autoUpdateAnimBg="0"/>
      <p:bldP spid="35" grpId="0"/>
      <p:bldP spid="41" grpId="0"/>
      <p:bldP spid="46" grpId="0" autoUpdateAnimBg="0"/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Text Box 25"/>
          <p:cNvSpPr txBox="1">
            <a:spLocks noChangeArrowheads="1"/>
          </p:cNvSpPr>
          <p:nvPr/>
        </p:nvSpPr>
        <p:spPr bwMode="auto">
          <a:xfrm>
            <a:off x="0" y="1643063"/>
            <a:ext cx="525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管子为</a:t>
            </a:r>
            <a:r>
              <a:rPr lang="en-US" altLang="zh-CN" sz="2400" b="1"/>
              <a:t>NPN</a:t>
            </a:r>
            <a:r>
              <a:rPr lang="zh-CN" altLang="en-US" sz="2400" b="1"/>
              <a:t>型，放大时应有：</a:t>
            </a:r>
            <a:endParaRPr lang="zh-CN" altLang="en-US" sz="2400" b="1"/>
          </a:p>
        </p:txBody>
      </p:sp>
      <p:graphicFrame>
        <p:nvGraphicFramePr>
          <p:cNvPr id="2" name="Object 18"/>
          <p:cNvGraphicFramePr>
            <a:graphicFrameLocks noChangeAspect="1"/>
          </p:cNvGraphicFramePr>
          <p:nvPr/>
        </p:nvGraphicFramePr>
        <p:xfrm>
          <a:off x="4214813" y="1571625"/>
          <a:ext cx="18415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4" name="Equation" r:id="rId1" imgW="787400" imgH="228600" progId="Equation.DSMT4">
                  <p:embed/>
                </p:oleObj>
              </mc:Choice>
              <mc:Fallback>
                <p:oleObj name="Equation" r:id="rId1" imgW="7874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1571625"/>
                        <a:ext cx="1841500" cy="5349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42938" y="2786063"/>
            <a:ext cx="496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需判断其处于放大还是饱和状态：</a:t>
            </a:r>
            <a:endParaRPr lang="zh-CN" altLang="en-US" sz="2400" b="1"/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142875" y="3429000"/>
            <a:ext cx="352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假设工作在放大区，则</a:t>
            </a:r>
            <a:endParaRPr lang="zh-CN" altLang="en-US" sz="2400" b="1"/>
          </a:p>
        </p:txBody>
      </p:sp>
      <p:pic>
        <p:nvPicPr>
          <p:cNvPr id="32789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571625"/>
            <a:ext cx="2928937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90" name="组合 47"/>
          <p:cNvGrpSpPr/>
          <p:nvPr/>
        </p:nvGrpSpPr>
        <p:grpSpPr bwMode="auto">
          <a:xfrm>
            <a:off x="571500" y="2214563"/>
            <a:ext cx="3286125" cy="500062"/>
            <a:chOff x="571472" y="2214554"/>
            <a:chExt cx="3286148" cy="500071"/>
          </a:xfrm>
        </p:grpSpPr>
        <p:graphicFrame>
          <p:nvGraphicFramePr>
            <p:cNvPr id="32785" name="Object 7"/>
            <p:cNvGraphicFramePr>
              <a:graphicFrameLocks noChangeAspect="1"/>
            </p:cNvGraphicFramePr>
            <p:nvPr/>
          </p:nvGraphicFramePr>
          <p:xfrm>
            <a:off x="1014413" y="2214563"/>
            <a:ext cx="1208087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65" name="Equation" r:id="rId4" imgW="571500" imgH="228600" progId="Equation.DSMT4">
                    <p:embed/>
                  </p:oleObj>
                </mc:Choice>
                <mc:Fallback>
                  <p:oleObj name="Equation" r:id="rId4" imgW="571500" imgH="228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4413" y="2214563"/>
                          <a:ext cx="1208087" cy="500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3" name="Rectangle 34"/>
            <p:cNvSpPr>
              <a:spLocks noChangeArrowheads="1"/>
            </p:cNvSpPr>
            <p:nvPr/>
          </p:nvSpPr>
          <p:spPr bwMode="auto">
            <a:xfrm>
              <a:off x="571472" y="2214554"/>
              <a:ext cx="3286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     时，</a:t>
              </a:r>
              <a:endParaRPr lang="en-US" altLang="zh-CN" sz="2400" b="1"/>
            </a:p>
          </p:txBody>
        </p:sp>
      </p:grpSp>
      <p:sp>
        <p:nvSpPr>
          <p:cNvPr id="32791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2" name="矩形 40"/>
          <p:cNvSpPr>
            <a:spLocks noChangeArrowheads="1"/>
          </p:cNvSpPr>
          <p:nvPr/>
        </p:nvSpPr>
        <p:spPr bwMode="auto">
          <a:xfrm>
            <a:off x="0" y="2214563"/>
            <a:ext cx="1214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/>
              <a:t>(3)</a:t>
            </a:r>
            <a:endParaRPr lang="zh-CN" altLang="en-US" sz="2400" b="1"/>
          </a:p>
        </p:txBody>
      </p: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2857500" y="2214563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晶体管</a:t>
            </a:r>
            <a:r>
              <a:rPr lang="en-US" altLang="zh-CN" sz="2400" b="1"/>
              <a:t>T</a:t>
            </a:r>
            <a:r>
              <a:rPr lang="zh-CN" altLang="en-US" sz="2400" b="1">
                <a:solidFill>
                  <a:srgbClr val="D60093"/>
                </a:solidFill>
              </a:rPr>
              <a:t>导通</a:t>
            </a:r>
            <a:r>
              <a:rPr lang="zh-CN" altLang="en-US" sz="2400" b="1"/>
              <a:t>，</a:t>
            </a:r>
            <a:endParaRPr lang="zh-CN" altLang="en-US" sz="2400" b="1"/>
          </a:p>
        </p:txBody>
      </p:sp>
      <p:sp>
        <p:nvSpPr>
          <p:cNvPr id="32794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2" name="Object 10"/>
          <p:cNvGraphicFramePr>
            <a:graphicFrameLocks noChangeAspect="1"/>
          </p:cNvGraphicFramePr>
          <p:nvPr/>
        </p:nvGraphicFramePr>
        <p:xfrm>
          <a:off x="513556" y="4017963"/>
          <a:ext cx="23304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6" name="Equation" r:id="rId6" imgW="1066800" imgH="457200" progId="Equation.DSMT4">
                  <p:embed/>
                </p:oleObj>
              </mc:Choice>
              <mc:Fallback>
                <p:oleObj name="Equation" r:id="rId6" imgW="10668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" y="4017963"/>
                        <a:ext cx="2330450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4" name="Object 11"/>
          <p:cNvGraphicFramePr>
            <a:graphicFrameLocks noChangeAspect="1"/>
          </p:cNvGraphicFramePr>
          <p:nvPr/>
        </p:nvGraphicFramePr>
        <p:xfrm>
          <a:off x="2986040" y="4324352"/>
          <a:ext cx="13049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7" name="Equation" r:id="rId8" imgW="596900" imgH="203200" progId="Equation.DSMT4">
                  <p:embed/>
                </p:oleObj>
              </mc:Choice>
              <mc:Fallback>
                <p:oleObj name="Equation" r:id="rId8" imgW="5969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40" y="4324352"/>
                        <a:ext cx="13049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5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5" name="Object 12"/>
          <p:cNvGraphicFramePr>
            <a:graphicFrameLocks noChangeAspect="1"/>
          </p:cNvGraphicFramePr>
          <p:nvPr/>
        </p:nvGraphicFramePr>
        <p:xfrm>
          <a:off x="513556" y="5145088"/>
          <a:ext cx="15017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8" name="Equation" r:id="rId10" imgW="698500" imgH="241300" progId="Equation.DSMT4">
                  <p:embed/>
                </p:oleObj>
              </mc:Choice>
              <mc:Fallback>
                <p:oleObj name="Equation" r:id="rId10" imgW="698500" imgH="241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" y="5145088"/>
                        <a:ext cx="150177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7" name="Object 13"/>
          <p:cNvGraphicFramePr>
            <a:graphicFrameLocks noChangeAspect="1"/>
          </p:cNvGraphicFramePr>
          <p:nvPr/>
        </p:nvGraphicFramePr>
        <p:xfrm>
          <a:off x="2095440" y="5210882"/>
          <a:ext cx="11191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9" name="Equation" r:id="rId12" imgW="520065" imgH="177800" progId="Equation.DSMT4">
                  <p:embed/>
                </p:oleObj>
              </mc:Choice>
              <mc:Fallback>
                <p:oleObj name="Equation" r:id="rId12" imgW="520065" imgH="177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440" y="5210882"/>
                        <a:ext cx="1119187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6" name="Rectangle 4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88" name="Object 14"/>
          <p:cNvGraphicFramePr>
            <a:graphicFrameLocks noChangeAspect="1"/>
          </p:cNvGraphicFramePr>
          <p:nvPr/>
        </p:nvGraphicFramePr>
        <p:xfrm>
          <a:off x="3693848" y="5140326"/>
          <a:ext cx="723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0" name="Equation" r:id="rId14" imgW="317500" imgH="228600" progId="Equation.DSMT4">
                  <p:embed/>
                </p:oleObj>
              </mc:Choice>
              <mc:Fallback>
                <p:oleObj name="Equation" r:id="rId14" imgW="317500" imgH="228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848" y="5140326"/>
                        <a:ext cx="7239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0" name="Object 15"/>
          <p:cNvGraphicFramePr>
            <a:graphicFrameLocks noChangeAspect="1"/>
          </p:cNvGraphicFramePr>
          <p:nvPr/>
        </p:nvGraphicFramePr>
        <p:xfrm>
          <a:off x="7820819" y="5125862"/>
          <a:ext cx="8096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1" name="Equation" r:id="rId16" imgW="355600" imgH="228600" progId="Equation.DSMT4">
                  <p:embed/>
                </p:oleObj>
              </mc:Choice>
              <mc:Fallback>
                <p:oleObj name="Equation" r:id="rId16" imgW="35560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0819" y="5125862"/>
                        <a:ext cx="8096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1" name="Object 16"/>
          <p:cNvGraphicFramePr>
            <a:graphicFrameLocks noChangeAspect="1"/>
          </p:cNvGraphicFramePr>
          <p:nvPr/>
        </p:nvGraphicFramePr>
        <p:xfrm>
          <a:off x="6742245" y="5228344"/>
          <a:ext cx="10064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2" name="Equation" r:id="rId18" imgW="494665" imgH="177800" progId="Equation.DSMT4">
                  <p:embed/>
                </p:oleObj>
              </mc:Choice>
              <mc:Fallback>
                <p:oleObj name="Equation" r:id="rId18" imgW="494665" imgH="177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245" y="5228344"/>
                        <a:ext cx="10064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2" name="Object 17"/>
          <p:cNvGraphicFramePr>
            <a:graphicFrameLocks noChangeAspect="1"/>
          </p:cNvGraphicFramePr>
          <p:nvPr/>
        </p:nvGraphicFramePr>
        <p:xfrm>
          <a:off x="4500563" y="5139267"/>
          <a:ext cx="549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" name="Equation" r:id="rId20" imgW="241300" imgH="228600" progId="Equation.DSMT4">
                  <p:embed/>
                </p:oleObj>
              </mc:Choice>
              <mc:Fallback>
                <p:oleObj name="Equation" r:id="rId20" imgW="2413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139267"/>
                        <a:ext cx="54927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3" name="Object 11"/>
          <p:cNvGraphicFramePr>
            <a:graphicFrameLocks noChangeAspect="1"/>
          </p:cNvGraphicFramePr>
          <p:nvPr/>
        </p:nvGraphicFramePr>
        <p:xfrm>
          <a:off x="5132653" y="5167313"/>
          <a:ext cx="15716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4" name="Equation" r:id="rId22" imgW="838200" imgH="241300" progId="Equation.DSMT4">
                  <p:embed/>
                </p:oleObj>
              </mc:Choice>
              <mc:Fallback>
                <p:oleObj name="Equation" r:id="rId22" imgW="838200" imgH="241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653" y="5167313"/>
                        <a:ext cx="15716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428589" y="5880105"/>
            <a:ext cx="496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/>
              <a:t>假设不成立，</a:t>
            </a:r>
            <a:r>
              <a:rPr lang="en-US" altLang="zh-CN" sz="2400" b="1" dirty="0"/>
              <a:t>T</a:t>
            </a:r>
            <a:r>
              <a:rPr lang="zh-CN" altLang="en-US" sz="2400" b="1" dirty="0"/>
              <a:t>处于</a:t>
            </a:r>
            <a:r>
              <a:rPr lang="zh-CN" altLang="en-US" sz="2400" b="1" dirty="0">
                <a:solidFill>
                  <a:srgbClr val="FE3802"/>
                </a:solidFill>
              </a:rPr>
              <a:t>饱和</a:t>
            </a:r>
            <a:r>
              <a:rPr lang="zh-CN" altLang="en-US" sz="2400" b="1" dirty="0"/>
              <a:t>状态。</a:t>
            </a:r>
            <a:endParaRPr lang="zh-CN" altLang="en-US" sz="2400" b="1" dirty="0"/>
          </a:p>
        </p:txBody>
      </p:sp>
      <p:sp>
        <p:nvSpPr>
          <p:cNvPr id="3279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9827" name="Object 19"/>
          <p:cNvGraphicFramePr>
            <a:graphicFrameLocks noChangeAspect="1"/>
          </p:cNvGraphicFramePr>
          <p:nvPr/>
        </p:nvGraphicFramePr>
        <p:xfrm>
          <a:off x="4861719" y="5825336"/>
          <a:ext cx="15001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5" name="Equation" r:id="rId24" imgW="596900" imgH="228600" progId="Equation.DSMT4">
                  <p:embed/>
                </p:oleObj>
              </mc:Choice>
              <mc:Fallback>
                <p:oleObj name="Equation" r:id="rId24" imgW="59690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719" y="5825336"/>
                        <a:ext cx="1500187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9" name="Rectangle 21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2800" name="组合 33"/>
          <p:cNvGrpSpPr/>
          <p:nvPr/>
        </p:nvGrpSpPr>
        <p:grpSpPr bwMode="auto">
          <a:xfrm>
            <a:off x="0" y="0"/>
            <a:ext cx="9372600" cy="1571625"/>
            <a:chOff x="0" y="0"/>
            <a:chExt cx="9372747" cy="1571612"/>
          </a:xfrm>
        </p:grpSpPr>
        <p:sp>
          <p:nvSpPr>
            <p:cNvPr id="47" name="矩形 46"/>
            <p:cNvSpPr/>
            <p:nvPr/>
          </p:nvSpPr>
          <p:spPr>
            <a:xfrm>
              <a:off x="0" y="0"/>
              <a:ext cx="9144143" cy="1571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803" name="Text Box 4"/>
            <p:cNvSpPr txBox="1">
              <a:spLocks noChangeArrowheads="1"/>
            </p:cNvSpPr>
            <p:nvPr/>
          </p:nvSpPr>
          <p:spPr bwMode="auto">
            <a:xfrm>
              <a:off x="2714625" y="17463"/>
              <a:ext cx="54292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1.11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2804" name="Text Box 7"/>
            <p:cNvSpPr txBox="1">
              <a:spLocks noChangeArrowheads="1"/>
            </p:cNvSpPr>
            <p:nvPr/>
          </p:nvSpPr>
          <p:spPr bwMode="auto">
            <a:xfrm>
              <a:off x="214282" y="1071546"/>
              <a:ext cx="8640763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饱和管压降：晶体管达到饱和导通时</a:t>
              </a: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,</a:t>
              </a: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三极管</a:t>
              </a: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CE</a:t>
              </a:r>
              <a:r>
                <a:rPr lang="zh-CN" altLang="en-US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两端的电位差</a:t>
              </a:r>
              <a:r>
                <a:rPr lang="zh-CN" altLang="en-US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0" y="1500176"/>
              <a:ext cx="9144143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06" name="Text Box 12"/>
            <p:cNvSpPr txBox="1">
              <a:spLocks noChangeArrowheads="1"/>
            </p:cNvSpPr>
            <p:nvPr/>
          </p:nvSpPr>
          <p:spPr bwMode="auto">
            <a:xfrm>
              <a:off x="0" y="0"/>
              <a:ext cx="863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2060"/>
                  </a:solidFill>
                </a:rPr>
                <a:t>例</a:t>
              </a:r>
              <a:endParaRPr lang="zh-CN" altLang="en-US" sz="2400" b="1">
                <a:solidFill>
                  <a:srgbClr val="00206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484477" y="0"/>
              <a:ext cx="719148" cy="404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32781" name="Object 26"/>
            <p:cNvGraphicFramePr>
              <a:graphicFrameLocks noChangeAspect="1"/>
            </p:cNvGraphicFramePr>
            <p:nvPr/>
          </p:nvGraphicFramePr>
          <p:xfrm>
            <a:off x="4857751" y="0"/>
            <a:ext cx="645887" cy="5000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6" name="Equation" r:id="rId26" imgW="292100" imgH="228600" progId="Equation.DSMT4">
                    <p:embed/>
                  </p:oleObj>
                </mc:Choice>
                <mc:Fallback>
                  <p:oleObj name="Equation" r:id="rId26" imgW="292100" imgH="228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751" y="0"/>
                          <a:ext cx="645887" cy="5000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2" name="Object 25"/>
            <p:cNvGraphicFramePr>
              <a:graphicFrameLocks noChangeAspect="1"/>
            </p:cNvGraphicFramePr>
            <p:nvPr/>
          </p:nvGraphicFramePr>
          <p:xfrm>
            <a:off x="6786577" y="0"/>
            <a:ext cx="2357423" cy="457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7" name="Equation" r:id="rId28" imgW="1231265" imgH="228600" progId="Equation.DSMT4">
                    <p:embed/>
                  </p:oleObj>
                </mc:Choice>
                <mc:Fallback>
                  <p:oleObj name="Equation" r:id="rId28" imgW="1231265" imgH="228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77" y="0"/>
                          <a:ext cx="2357423" cy="457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3" name="Object 24"/>
            <p:cNvGraphicFramePr>
              <a:graphicFrameLocks noChangeAspect="1"/>
            </p:cNvGraphicFramePr>
            <p:nvPr/>
          </p:nvGraphicFramePr>
          <p:xfrm>
            <a:off x="1000116" y="571475"/>
            <a:ext cx="428628" cy="428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8" name="Equation" r:id="rId30" imgW="241300" imgH="228600" progId="Equation.DSMT4">
                    <p:embed/>
                  </p:oleObj>
                </mc:Choice>
                <mc:Fallback>
                  <p:oleObj name="Equation" r:id="rId30" imgW="241300" imgH="228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16" y="571475"/>
                          <a:ext cx="428628" cy="428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4" name="Object 23"/>
            <p:cNvGraphicFramePr>
              <a:graphicFrameLocks noChangeAspect="1"/>
            </p:cNvGraphicFramePr>
            <p:nvPr/>
          </p:nvGraphicFramePr>
          <p:xfrm>
            <a:off x="8286906" y="500038"/>
            <a:ext cx="428628" cy="535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9" name="Equation" r:id="rId32" imgW="190500" imgH="228600" progId="Equation.DSMT4">
                    <p:embed/>
                  </p:oleObj>
                </mc:Choice>
                <mc:Fallback>
                  <p:oleObj name="Equation" r:id="rId32" imgW="190500" imgH="2286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6906" y="500038"/>
                          <a:ext cx="428628" cy="5357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08" name="Rectangle 27"/>
            <p:cNvSpPr>
              <a:spLocks noChangeArrowheads="1"/>
            </p:cNvSpPr>
            <p:nvPr/>
          </p:nvSpPr>
          <p:spPr bwMode="auto">
            <a:xfrm>
              <a:off x="428596" y="19188"/>
              <a:ext cx="55721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电路</a:t>
              </a:r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如图，晶体管饱和管压降为          ，</a:t>
              </a:r>
              <a:endParaRPr lang="zh-CN" altLang="en-US" sz="2400" b="1"/>
            </a:p>
          </p:txBody>
        </p:sp>
        <p:sp>
          <p:nvSpPr>
            <p:cNvPr id="32809" name="Rectangle 28"/>
            <p:cNvSpPr>
              <a:spLocks noChangeArrowheads="1"/>
            </p:cNvSpPr>
            <p:nvPr/>
          </p:nvSpPr>
          <p:spPr bwMode="auto">
            <a:xfrm>
              <a:off x="5715008" y="35130"/>
              <a:ext cx="11128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导通时</a:t>
              </a:r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0" name="Rectangle 29"/>
            <p:cNvSpPr>
              <a:spLocks noChangeArrowheads="1"/>
            </p:cNvSpPr>
            <p:nvPr/>
          </p:nvSpPr>
          <p:spPr bwMode="auto">
            <a:xfrm>
              <a:off x="0" y="535196"/>
              <a:ext cx="11128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试分析</a:t>
              </a:r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30"/>
            <p:cNvSpPr>
              <a:spLocks noChangeArrowheads="1"/>
            </p:cNvSpPr>
            <p:nvPr/>
          </p:nvSpPr>
          <p:spPr bwMode="auto">
            <a:xfrm>
              <a:off x="1285895" y="571495"/>
              <a:ext cx="7572494" cy="46195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为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0V</a:t>
              </a:r>
              <a:r>
                <a:rPr lang="zh-CN" altLang="en-US" sz="2400" b="1" dirty="0">
                  <a:latin typeface="+mn-lt"/>
                  <a:cs typeface="Times New Roman" panose="02020603050405020304" pitchFamily="18" charset="0"/>
                </a:rPr>
                <a:t>、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1V</a:t>
              </a:r>
              <a:r>
                <a:rPr lang="zh-CN" altLang="en-US" sz="2400" b="1" dirty="0">
                  <a:latin typeface="+mn-lt"/>
                  <a:cs typeface="Times New Roman" panose="02020603050405020304" pitchFamily="18" charset="0"/>
                </a:rPr>
                <a:t>、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3V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三种情况下</a:t>
              </a:r>
              <a:r>
                <a:rPr lang="en-US" altLang="zh-CN" sz="2400" b="1" dirty="0">
                  <a:latin typeface="+mn-lt"/>
                  <a:cs typeface="Times New Roman" panose="02020603050405020304" pitchFamily="18" charset="0"/>
                </a:rPr>
                <a:t>T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的工作状态及输出电压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12" name="Rectangle 31"/>
            <p:cNvSpPr>
              <a:spLocks noChangeArrowheads="1"/>
            </p:cNvSpPr>
            <p:nvPr/>
          </p:nvSpPr>
          <p:spPr bwMode="auto">
            <a:xfrm>
              <a:off x="8572528" y="500042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值。</a:t>
              </a:r>
              <a:endParaRPr lang="zh-CN" altLang="zh-CN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29" grpId="0" autoUpdateAnimBg="0"/>
      <p:bldP spid="46" grpId="0" autoUpdateAnimBg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z010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3238"/>
            <a:ext cx="3276600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/>
          <p:nvPr/>
        </p:nvGrpSpPr>
        <p:grpSpPr bwMode="auto">
          <a:xfrm>
            <a:off x="1403350" y="3213100"/>
            <a:ext cx="2401888" cy="2509838"/>
            <a:chOff x="2320" y="1186"/>
            <a:chExt cx="1513" cy="1581"/>
          </a:xfrm>
        </p:grpSpPr>
        <p:sp>
          <p:nvSpPr>
            <p:cNvPr id="54284" name="AutoShape 4"/>
            <p:cNvSpPr/>
            <p:nvPr/>
          </p:nvSpPr>
          <p:spPr bwMode="auto">
            <a:xfrm>
              <a:off x="2320" y="2456"/>
              <a:ext cx="1513" cy="311"/>
            </a:xfrm>
            <a:prstGeom prst="borderCallout2">
              <a:avLst>
                <a:gd name="adj1" fmla="val -7259"/>
                <a:gd name="adj2" fmla="val 23940"/>
                <a:gd name="adj3" fmla="val -3375"/>
                <a:gd name="adj4" fmla="val 22968"/>
                <a:gd name="adj5" fmla="val -443435"/>
                <a:gd name="adj6" fmla="val 44037"/>
              </a:avLst>
            </a:prstGeom>
            <a:solidFill>
              <a:srgbClr val="92D050"/>
            </a:solidFill>
            <a:ln w="9525">
              <a:solidFill>
                <a:srgbClr val="00B05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两种载流子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4285" name="Line 5"/>
            <p:cNvSpPr>
              <a:spLocks noChangeShapeType="1"/>
            </p:cNvSpPr>
            <p:nvPr/>
          </p:nvSpPr>
          <p:spPr bwMode="auto">
            <a:xfrm flipV="1">
              <a:off x="3091" y="1186"/>
              <a:ext cx="136" cy="127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276" name="Rectangle 8"/>
          <p:cNvSpPr>
            <a:spLocks noGrp="1" noChangeArrowheads="1"/>
          </p:cNvSpPr>
          <p:nvPr>
            <p:ph type="title"/>
          </p:nvPr>
        </p:nvSpPr>
        <p:spPr>
          <a:xfrm>
            <a:off x="483391" y="757061"/>
            <a:ext cx="7772400" cy="609600"/>
          </a:xfrm>
        </p:spPr>
        <p:txBody>
          <a:bodyPr/>
          <a:lstStyle/>
          <a:p>
            <a:pPr algn="l" eaLnBrk="1" hangingPunct="1"/>
            <a:r>
              <a:rPr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、本征半导体中的两种载流子</a:t>
            </a:r>
            <a:endParaRPr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648200" y="1557338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运载电荷的粒子称为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载流子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78363" y="2094706"/>
            <a:ext cx="44656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在一定温度下，载流子的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浓度一定，而且自由电子与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空穴对的浓度相等。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757316" y="3405981"/>
            <a:ext cx="43926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环境温度升高，热运动加剧，载流子浓度近似按指数曲线升高，导电性增强。    </a:t>
            </a:r>
            <a:endParaRPr kumimoji="1" lang="zh-CN" altLang="en-US" sz="2400" b="1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16463" y="4657989"/>
            <a:ext cx="4248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环境温度降低，热运动减弱，载流子浓度降低，导电性变差。    </a:t>
            </a:r>
            <a:endParaRPr kumimoji="1" lang="zh-CN" altLang="en-US" sz="2400" b="1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900113" y="5774796"/>
            <a:ext cx="7632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当热力学温度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0K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时，载流子浓度为零，本征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400" b="1" dirty="0">
                <a:latin typeface="Times New Roman" panose="02020603050405020304" pitchFamily="18" charset="0"/>
              </a:rPr>
              <a:t>半导体不导电。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utoUpdateAnimBg="0" build="p"/>
      <p:bldP spid="10" grpId="0" autoUpdateAnimBg="0" build="p"/>
      <p:bldP spid="12" grpId="0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926" y="88820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0B050"/>
                </a:solidFill>
              </a:rPr>
              <a:t>BJT</a:t>
            </a:r>
            <a:r>
              <a:rPr lang="zh-CN" altLang="en-US" b="1" dirty="0">
                <a:solidFill>
                  <a:srgbClr val="00B050"/>
                </a:solidFill>
              </a:rPr>
              <a:t>管特点</a:t>
            </a:r>
            <a:endParaRPr lang="zh-CN" altLang="en-US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）是“电流控制型”器件（</a:t>
            </a:r>
            <a:r>
              <a:rPr lang="en-US" altLang="zh-CN" sz="2800" b="1" dirty="0"/>
              <a:t>I</a:t>
            </a:r>
            <a:r>
              <a:rPr lang="en-US" altLang="zh-CN" sz="2800" b="1" baseline="-25000" dirty="0"/>
              <a:t>B</a:t>
            </a:r>
            <a:r>
              <a:rPr lang="zh-CN" altLang="en-US" sz="2800" b="1" dirty="0"/>
              <a:t>控制</a:t>
            </a:r>
            <a:r>
              <a:rPr lang="en-US" altLang="zh-CN" sz="2800" b="1" dirty="0"/>
              <a:t>I</a:t>
            </a:r>
            <a:r>
              <a:rPr lang="en-US" altLang="zh-CN" sz="2800" b="1" baseline="-25000" dirty="0"/>
              <a:t>C</a:t>
            </a:r>
            <a:r>
              <a:rPr lang="zh-CN" altLang="en-US" sz="2800" b="1" dirty="0"/>
              <a:t>）；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）要得到所需的放大（控制）特性，三个极外加 </a:t>
            </a:r>
            <a:endParaRPr lang="en-US" altLang="zh-CN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      </a:t>
            </a:r>
            <a:r>
              <a:rPr lang="zh-CN" altLang="en-US" sz="2800" b="1" dirty="0"/>
              <a:t>电压</a:t>
            </a:r>
            <a:r>
              <a:rPr lang="zh-CN" altLang="en-US" sz="2800" b="1" dirty="0">
                <a:solidFill>
                  <a:srgbClr val="FF3300"/>
                </a:solidFill>
              </a:rPr>
              <a:t>极性</a:t>
            </a:r>
            <a:r>
              <a:rPr lang="zh-CN" altLang="en-US" sz="2800" b="1" dirty="0"/>
              <a:t>必须正确，且管子处于</a:t>
            </a:r>
            <a:r>
              <a:rPr lang="zh-CN" altLang="en-US" sz="2800" b="1" dirty="0">
                <a:solidFill>
                  <a:srgbClr val="FF3300"/>
                </a:solidFill>
              </a:rPr>
              <a:t>放大区</a:t>
            </a:r>
            <a:r>
              <a:rPr lang="zh-CN" altLang="en-US" sz="2800" b="1" dirty="0"/>
              <a:t>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）要取得大的控制电流，输入阻抗不能太高；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4</a:t>
            </a:r>
            <a:r>
              <a:rPr lang="zh-CN" altLang="en-US" sz="2800" b="1" dirty="0"/>
              <a:t>）极间漏电流是十分有害的。</a:t>
            </a:r>
            <a:endParaRPr lang="zh-CN" altLang="en-US" sz="2800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8781" y="5735903"/>
            <a:ext cx="750093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+mn-lt"/>
                <a:ea typeface="+mn-ea"/>
              </a:rPr>
              <a:t>作业（ </a:t>
            </a:r>
            <a:r>
              <a:rPr lang="en-US" altLang="zh-CN" sz="2800" b="1" kern="0" dirty="0" smtClean="0">
                <a:latin typeface="+mn-lt"/>
                <a:ea typeface="+mn-ea"/>
              </a:rPr>
              <a:t>P52-53</a:t>
            </a:r>
            <a:r>
              <a:rPr lang="zh-CN" altLang="en-US" sz="2800" b="1" kern="0" dirty="0" smtClean="0">
                <a:latin typeface="+mn-lt"/>
                <a:ea typeface="+mn-ea"/>
              </a:rPr>
              <a:t>）</a:t>
            </a:r>
            <a:r>
              <a:rPr lang="en-US" altLang="zh-CN" sz="2800" b="1" kern="0" dirty="0">
                <a:latin typeface="+mn-lt"/>
                <a:ea typeface="+mn-ea"/>
              </a:rPr>
              <a:t>1.9</a:t>
            </a:r>
            <a:r>
              <a:rPr lang="zh-CN" altLang="en-US" sz="2800" b="1" kern="0" dirty="0">
                <a:latin typeface="+mn-lt"/>
                <a:ea typeface="+mn-ea"/>
              </a:rPr>
              <a:t>、</a:t>
            </a:r>
            <a:r>
              <a:rPr lang="en-US" altLang="zh-CN" sz="2800" b="1" kern="0" dirty="0">
                <a:latin typeface="+mn-lt"/>
                <a:ea typeface="+mn-ea"/>
              </a:rPr>
              <a:t>1.12</a:t>
            </a:r>
            <a:endParaRPr lang="en-US" altLang="zh-CN" sz="2800" b="1" kern="0" dirty="0">
              <a:latin typeface="+mn-lt"/>
              <a:ea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3185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§3.3  </a:t>
            </a:r>
            <a:r>
              <a:rPr lang="zh-CN" altLang="en-US" sz="2800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晶体三极管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613" y="630238"/>
            <a:ext cx="8677275" cy="8223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场效应管 </a:t>
            </a:r>
            <a:b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（以</a:t>
            </a:r>
            <a:r>
              <a:rPr lang="en-US" altLang="zh-CN" sz="32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32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沟道为例）</a:t>
            </a:r>
            <a:endParaRPr lang="zh-CN" altLang="en-US" sz="32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 Box 9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1718113" y="2035175"/>
            <a:ext cx="495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一、结型场效应管</a:t>
            </a:r>
            <a:endParaRPr kumimoji="1" lang="zh-CN" altLang="en-US" sz="3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Text Box 10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714500" y="3136900"/>
            <a:ext cx="480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二、绝缘栅型场效应管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714500" y="4133754"/>
            <a:ext cx="6408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三、场效应管的分类特性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Text Box 1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750445" y="5235479"/>
            <a:ext cx="5946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四、场效应管的交流等效模型</a:t>
            </a:r>
            <a:endParaRPr kumimoji="1"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531813" y="2293142"/>
            <a:ext cx="7786687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zh-CN" sz="2800" b="1" dirty="0">
                <a:latin typeface="Times New Roman" panose="02020603050405020304" pitchFamily="18" charset="0"/>
              </a:rPr>
              <a:t>场效应管</a:t>
            </a:r>
            <a:r>
              <a:rPr kumimoji="1" lang="zh-CN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有三个极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      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源极（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、栅极（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g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）、漏极（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）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             对应于晶体管的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zh-CN" sz="2800" b="1" dirty="0">
                <a:latin typeface="Times New Roman" panose="02020603050405020304" pitchFamily="18" charset="0"/>
              </a:rPr>
              <a:t>场效应管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有</a:t>
            </a:r>
            <a:r>
              <a:rPr kumimoji="1" lang="zh-CN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三个工作区域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zh-CN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截止区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、</a:t>
            </a:r>
            <a:r>
              <a:rPr kumimoji="1" lang="zh-CN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恒流区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、</a:t>
            </a:r>
            <a:r>
              <a:rPr kumimoji="1" lang="zh-CN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可变电阻区</a:t>
            </a:r>
            <a:endParaRPr kumimoji="1" lang="en-US" altLang="zh-CN" sz="28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             </a:t>
            </a:r>
            <a:r>
              <a:rPr kumimoji="1" lang="zh-CN" altLang="zh-CN" sz="2400" b="1" dirty="0">
                <a:latin typeface="Times New Roman" panose="02020603050405020304" pitchFamily="18" charset="0"/>
              </a:rPr>
              <a:t>对应于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晶体</a:t>
            </a:r>
            <a:r>
              <a:rPr kumimoji="1" lang="zh-CN" altLang="zh-CN" sz="2400" b="1" dirty="0">
                <a:latin typeface="Times New Roman" panose="02020603050405020304" pitchFamily="18" charset="0"/>
              </a:rPr>
              <a:t>管的截止区、放大区、饱和区。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5304" name="Text Box 16"/>
          <p:cNvSpPr txBox="1">
            <a:spLocks noChangeArrowheads="1"/>
          </p:cNvSpPr>
          <p:nvPr/>
        </p:nvSpPr>
        <p:spPr bwMode="auto">
          <a:xfrm>
            <a:off x="486247" y="1567127"/>
            <a:ext cx="835818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单极型管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：噪声小、抗辐射能力强、低电压工作</a:t>
            </a:r>
            <a:endParaRPr kumimoji="1" lang="zh-CN" altLang="en-US" sz="3200" b="1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715375" cy="7858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场效应管 </a:t>
            </a:r>
            <a:r>
              <a:rPr lang="en-US" altLang="zh-CN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P33</a:t>
            </a:r>
            <a:endParaRPr lang="zh-CN" altLang="en-US" sz="28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505424" y="580762"/>
            <a:ext cx="5286375" cy="877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5000"/>
              </a:lnSpc>
              <a:defRPr/>
            </a:pPr>
            <a:r>
              <a:rPr lang="en-US" altLang="zh-CN" sz="2800" kern="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1.  </a:t>
            </a:r>
            <a:r>
              <a:rPr lang="zh-CN" altLang="en-US" sz="2800" kern="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场效应管的特点</a:t>
            </a:r>
            <a:endParaRPr lang="zh-CN" altLang="en-US" sz="2800" b="1" kern="0" dirty="0"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667423"/>
            <a:ext cx="5286375" cy="877887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场效应管的分类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33794" name="Object 3"/>
          <p:cNvGraphicFramePr>
            <a:graphicFrameLocks noChangeAspect="1"/>
          </p:cNvGraphicFramePr>
          <p:nvPr/>
        </p:nvGraphicFramePr>
        <p:xfrm>
          <a:off x="4513263" y="3636963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7" name="公式" r:id="rId1" imgW="114300" imgH="215900" progId="Equation.3">
                  <p:embed/>
                </p:oleObj>
              </mc:Choice>
              <mc:Fallback>
                <p:oleObj name="公式" r:id="rId1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3636963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1043608" y="1739106"/>
          <a:ext cx="6286500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公式" r:id="rId3" imgW="2362200" imgH="1524000" progId="Equation.3">
                  <p:embed/>
                </p:oleObj>
              </mc:Choice>
              <mc:Fallback>
                <p:oleObj name="公式" r:id="rId3" imgW="2362200" imgH="152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739106"/>
                        <a:ext cx="6286500" cy="4010025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500063" y="1000125"/>
            <a:ext cx="721518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r>
              <a:rPr kumimoji="1" lang="en-US" altLang="zh-CN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kumimoji="1"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结型场效应管（以</a:t>
            </a:r>
            <a:r>
              <a:rPr kumimoji="1" lang="en-US" altLang="zh-CN" sz="2800" dirty="0">
                <a:solidFill>
                  <a:srgbClr val="00B050"/>
                </a:solidFill>
                <a:latin typeface="+mn-lt"/>
                <a:ea typeface="华文行楷" panose="02010800040101010101" pitchFamily="2" charset="-122"/>
              </a:rPr>
              <a:t>N</a:t>
            </a:r>
            <a:r>
              <a:rPr kumimoji="1"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沟道为例）</a:t>
            </a:r>
            <a:endParaRPr kumimoji="1"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pic>
        <p:nvPicPr>
          <p:cNvPr id="55312" name="Picture 6" descr="Dz0104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" r="87846" b="89021"/>
          <a:stretch>
            <a:fillRect/>
          </a:stretch>
        </p:blipFill>
        <p:spPr bwMode="auto">
          <a:xfrm>
            <a:off x="3276600" y="1700213"/>
            <a:ext cx="204628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0" name="Picture 9" descr="Dz010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656013"/>
            <a:ext cx="2990850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2" name="Text Box 12"/>
          <p:cNvSpPr txBox="1">
            <a:spLocks noChangeArrowheads="1"/>
          </p:cNvSpPr>
          <p:nvPr/>
        </p:nvSpPr>
        <p:spPr bwMode="auto">
          <a:xfrm>
            <a:off x="2339975" y="5084763"/>
            <a:ext cx="938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栅极</a:t>
            </a:r>
            <a:endParaRPr kumimoji="1" lang="zh-CN" altLang="en-US" sz="24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23" name="Text Box 13"/>
          <p:cNvSpPr txBox="1">
            <a:spLocks noChangeArrowheads="1"/>
          </p:cNvSpPr>
          <p:nvPr/>
        </p:nvSpPr>
        <p:spPr bwMode="auto">
          <a:xfrm>
            <a:off x="3786188" y="36433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漏极</a:t>
            </a:r>
            <a:endParaRPr kumimoji="1" lang="zh-CN" altLang="en-US" sz="24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24" name="Text Box 14"/>
          <p:cNvSpPr txBox="1">
            <a:spLocks noChangeArrowheads="1"/>
          </p:cNvSpPr>
          <p:nvPr/>
        </p:nvSpPr>
        <p:spPr bwMode="auto">
          <a:xfrm>
            <a:off x="3786188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源极</a:t>
            </a:r>
            <a:endParaRPr kumimoji="1" lang="zh-CN" altLang="en-US" sz="24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31" name="AutoShape 15"/>
          <p:cNvSpPr/>
          <p:nvPr/>
        </p:nvSpPr>
        <p:spPr bwMode="auto">
          <a:xfrm>
            <a:off x="6643688" y="5857875"/>
            <a:ext cx="914400" cy="838200"/>
          </a:xfrm>
          <a:prstGeom prst="borderCallout2">
            <a:avLst>
              <a:gd name="adj1" fmla="val 48083"/>
              <a:gd name="adj2" fmla="val -2194"/>
              <a:gd name="adj3" fmla="val 51912"/>
              <a:gd name="adj4" fmla="val -52491"/>
              <a:gd name="adj5" fmla="val -39769"/>
              <a:gd name="adj6" fmla="val -216676"/>
            </a:avLst>
          </a:prstGeom>
          <a:solidFill>
            <a:srgbClr val="CCCCFF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Verdana" panose="020B0604030504040204" pitchFamily="34" charset="0"/>
              </a:rPr>
              <a:t>导电沟道</a:t>
            </a:r>
            <a:endParaRPr kumimoji="1" lang="zh-CN" altLang="en-US" sz="2400" b="1">
              <a:latin typeface="Verdana" panose="020B0604030504040204" pitchFamily="34" charset="0"/>
            </a:endParaRPr>
          </a:p>
        </p:txBody>
      </p:sp>
      <p:sp>
        <p:nvSpPr>
          <p:cNvPr id="67593" name="Rectangle 2"/>
          <p:cNvSpPr>
            <a:spLocks noGrp="1" noChangeArrowheads="1"/>
          </p:cNvSpPr>
          <p:nvPr>
            <p:ph type="title"/>
          </p:nvPr>
        </p:nvSpPr>
        <p:spPr>
          <a:xfrm>
            <a:off x="-357188" y="214313"/>
            <a:ext cx="8715376" cy="7858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场效应管</a:t>
            </a:r>
            <a:br>
              <a:rPr lang="en-US" altLang="zh-CN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214438" y="2000250"/>
            <a:ext cx="150018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符号</a:t>
            </a:r>
            <a:endParaRPr kumimoji="1"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785813" y="3643313"/>
            <a:ext cx="22145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结构示意图</a:t>
            </a:r>
            <a:endParaRPr kumimoji="1"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2555875" y="1628775"/>
            <a:ext cx="3651250" cy="1825625"/>
            <a:chOff x="2242" y="2233"/>
            <a:chExt cx="2300" cy="1150"/>
          </a:xfrm>
        </p:grpSpPr>
        <p:sp>
          <p:nvSpPr>
            <p:cNvPr id="67605" name="Text Box 12"/>
            <p:cNvSpPr txBox="1">
              <a:spLocks noChangeArrowheads="1"/>
            </p:cNvSpPr>
            <p:nvPr/>
          </p:nvSpPr>
          <p:spPr bwMode="auto">
            <a:xfrm>
              <a:off x="2242" y="2777"/>
              <a:ext cx="5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栅极</a:t>
              </a:r>
              <a:endPara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606" name="Text Box 13"/>
            <p:cNvSpPr txBox="1">
              <a:spLocks noChangeArrowheads="1"/>
            </p:cNvSpPr>
            <p:nvPr/>
          </p:nvSpPr>
          <p:spPr bwMode="auto">
            <a:xfrm>
              <a:off x="3958" y="2233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漏极</a:t>
              </a:r>
              <a:endPara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607" name="Text Box 14"/>
            <p:cNvSpPr txBox="1">
              <a:spLocks noChangeArrowheads="1"/>
            </p:cNvSpPr>
            <p:nvPr/>
          </p:nvSpPr>
          <p:spPr bwMode="auto">
            <a:xfrm>
              <a:off x="3966" y="3095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源极</a:t>
              </a:r>
              <a:endPara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08625" y="4292600"/>
            <a:ext cx="684213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08625" y="4652963"/>
            <a:ext cx="647700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27538" y="5013325"/>
            <a:ext cx="720725" cy="52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+mn-ea"/>
              </a:rPr>
              <a:t>N</a:t>
            </a:r>
            <a:endParaRPr kumimoji="1" lang="zh-CN" altLang="en-US" sz="2800" b="1" dirty="0">
              <a:latin typeface="+mn-lt"/>
              <a:ea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5580063" y="5229225"/>
            <a:ext cx="0" cy="1260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3635375" y="5273675"/>
            <a:ext cx="1588" cy="122396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635375" y="6453188"/>
            <a:ext cx="193675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219700" y="5229225"/>
            <a:ext cx="360363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22" grpId="0"/>
      <p:bldP spid="68623" grpId="0"/>
      <p:bldP spid="68624" grpId="0"/>
      <p:bldP spid="60431" grpId="0" animBg="1"/>
      <p:bldP spid="19" grpId="0"/>
      <p:bldP spid="20" grpId="0"/>
      <p:bldP spid="17" grpId="0" animBg="1"/>
      <p:bldP spid="17" grpId="1" animBg="1"/>
      <p:bldP spid="18" grpId="0" animBg="1"/>
      <p:bldP spid="18" grpId="1" animBg="1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714375" y="2571750"/>
          <a:ext cx="2085975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9" name="Photo Editor 照片" r:id="rId1" imgW="6143625" imgH="8239125" progId="MSPhotoEd.3">
                  <p:embed/>
                </p:oleObj>
              </mc:Choice>
              <mc:Fallback>
                <p:oleObj name="Photo Editor 照片" r:id="rId1" imgW="6143625" imgH="823912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571750"/>
                        <a:ext cx="2085975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Rectangle 3"/>
          <p:cNvSpPr>
            <a:spLocks noGrp="1" noChangeArrowheads="1"/>
          </p:cNvSpPr>
          <p:nvPr>
            <p:ph type="title"/>
          </p:nvPr>
        </p:nvSpPr>
        <p:spPr>
          <a:xfrm>
            <a:off x="285750" y="1214438"/>
            <a:ext cx="8077200" cy="6858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（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）栅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源电压</a:t>
            </a:r>
            <a:r>
              <a:rPr lang="en-US" altLang="zh-CN" sz="320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kumimoji="1" lang="en-US" altLang="zh-CN" sz="3200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1" baseline="-25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320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对导电沟道的控制作用</a:t>
            </a:r>
            <a:endParaRPr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2786063" y="2714625"/>
            <a:ext cx="3157537" cy="2655888"/>
            <a:chOff x="1680" y="1056"/>
            <a:chExt cx="1728" cy="1311"/>
          </a:xfrm>
        </p:grpSpPr>
        <p:graphicFrame>
          <p:nvGraphicFramePr>
            <p:cNvPr id="34820" name="Object 5"/>
            <p:cNvGraphicFramePr>
              <a:graphicFrameLocks noChangeAspect="1"/>
            </p:cNvGraphicFramePr>
            <p:nvPr/>
          </p:nvGraphicFramePr>
          <p:xfrm>
            <a:off x="1920" y="1056"/>
            <a:ext cx="1488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0" name="Photo Editor 照片" r:id="rId3" imgW="9305925" imgH="8201025" progId="MSPhotoEd.3">
                    <p:embed/>
                  </p:oleObj>
                </mc:Choice>
                <mc:Fallback>
                  <p:oleObj name="Photo Editor 照片" r:id="rId3" imgW="9305925" imgH="8201025" progId="MSPhotoEd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056"/>
                          <a:ext cx="1488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2" name="AutoShape 6"/>
            <p:cNvSpPr>
              <a:spLocks noChangeArrowheads="1"/>
            </p:cNvSpPr>
            <p:nvPr/>
          </p:nvSpPr>
          <p:spPr bwMode="auto">
            <a:xfrm>
              <a:off x="1680" y="1680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rgbClr val="CCFFFF"/>
            </a:solidFill>
            <a:ln w="2857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5856288" y="2643188"/>
            <a:ext cx="3287712" cy="2643187"/>
            <a:chOff x="3523" y="1056"/>
            <a:chExt cx="1767" cy="1357"/>
          </a:xfrm>
        </p:grpSpPr>
        <p:graphicFrame>
          <p:nvGraphicFramePr>
            <p:cNvPr id="34819" name="Object 8"/>
            <p:cNvGraphicFramePr>
              <a:graphicFrameLocks noChangeAspect="1"/>
            </p:cNvGraphicFramePr>
            <p:nvPr/>
          </p:nvGraphicFramePr>
          <p:xfrm>
            <a:off x="3802" y="1056"/>
            <a:ext cx="1488" cy="1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1" name="Photo Editor 照片" r:id="rId5" imgW="9039225" imgH="8239125" progId="MSPhotoEd.3">
                    <p:embed/>
                  </p:oleObj>
                </mc:Choice>
                <mc:Fallback>
                  <p:oleObj name="Photo Editor 照片" r:id="rId5" imgW="9039225" imgH="8239125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2" y="1056"/>
                          <a:ext cx="1488" cy="1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1" name="AutoShape 9"/>
            <p:cNvSpPr>
              <a:spLocks noChangeArrowheads="1"/>
            </p:cNvSpPr>
            <p:nvPr/>
          </p:nvSpPr>
          <p:spPr bwMode="auto">
            <a:xfrm>
              <a:off x="3523" y="1716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rgbClr val="CCFFFF"/>
            </a:solidFill>
            <a:ln w="2857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928688" y="57150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沟道最宽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4" name="Group 11"/>
          <p:cNvGrpSpPr/>
          <p:nvPr/>
        </p:nvGrpSpPr>
        <p:grpSpPr bwMode="auto">
          <a:xfrm>
            <a:off x="2643188" y="5715000"/>
            <a:ext cx="2743200" cy="466725"/>
            <a:chOff x="1584" y="2592"/>
            <a:chExt cx="1728" cy="294"/>
          </a:xfrm>
        </p:grpSpPr>
        <p:sp>
          <p:nvSpPr>
            <p:cNvPr id="34839" name="AutoShape 12"/>
            <p:cNvSpPr>
              <a:spLocks noChangeArrowheads="1"/>
            </p:cNvSpPr>
            <p:nvPr/>
          </p:nvSpPr>
          <p:spPr bwMode="auto">
            <a:xfrm>
              <a:off x="1584" y="2688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FF00"/>
            </a:solidFill>
            <a:ln w="2857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40" name="Text Box 13"/>
            <p:cNvSpPr txBox="1">
              <a:spLocks noChangeArrowheads="1"/>
            </p:cNvSpPr>
            <p:nvPr/>
          </p:nvSpPr>
          <p:spPr bwMode="auto">
            <a:xfrm>
              <a:off x="2352" y="2592"/>
              <a:ext cx="960" cy="29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FF0000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沟道变窄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4"/>
          <p:cNvGrpSpPr/>
          <p:nvPr/>
        </p:nvGrpSpPr>
        <p:grpSpPr bwMode="auto">
          <a:xfrm>
            <a:off x="5929313" y="5500688"/>
            <a:ext cx="2895600" cy="831850"/>
            <a:chOff x="3216" y="2448"/>
            <a:chExt cx="1824" cy="524"/>
          </a:xfrm>
        </p:grpSpPr>
        <p:sp>
          <p:nvSpPr>
            <p:cNvPr id="34837" name="AutoShape 15"/>
            <p:cNvSpPr>
              <a:spLocks noChangeArrowheads="1"/>
            </p:cNvSpPr>
            <p:nvPr/>
          </p:nvSpPr>
          <p:spPr bwMode="auto">
            <a:xfrm>
              <a:off x="3216" y="2688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FF00"/>
            </a:solidFill>
            <a:ln w="2857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38" name="Text Box 16"/>
            <p:cNvSpPr txBox="1">
              <a:spLocks noChangeArrowheads="1"/>
            </p:cNvSpPr>
            <p:nvPr/>
          </p:nvSpPr>
          <p:spPr bwMode="auto">
            <a:xfrm>
              <a:off x="4080" y="2448"/>
              <a:ext cx="960" cy="524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FF0000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沟道消失称为夹断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159544" y="6204743"/>
            <a:ext cx="8929687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400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可以控制导电沟道的宽度，必须为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负电压。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58" name="AutoShape 18"/>
          <p:cNvSpPr/>
          <p:nvPr/>
        </p:nvSpPr>
        <p:spPr bwMode="auto">
          <a:xfrm>
            <a:off x="6072188" y="2428875"/>
            <a:ext cx="1285875" cy="895350"/>
          </a:xfrm>
          <a:prstGeom prst="borderCallout1">
            <a:avLst>
              <a:gd name="adj1" fmla="val 100111"/>
              <a:gd name="adj2" fmla="val 62829"/>
              <a:gd name="adj3" fmla="val 212495"/>
              <a:gd name="adj4" fmla="val 52222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夹断电压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0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off</a:t>
            </a:r>
            <a:r>
              <a:rPr kumimoji="1" lang="zh-CN" altLang="en-US" sz="2000" b="1" baseline="-25000">
                <a:latin typeface="Times New Roman" panose="02020603050405020304" pitchFamily="18" charset="0"/>
              </a:rPr>
              <a:t>）</a:t>
            </a:r>
            <a:endParaRPr kumimoji="1" lang="zh-CN" altLang="en-US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34831" name="Group 11"/>
          <p:cNvGrpSpPr/>
          <p:nvPr/>
        </p:nvGrpSpPr>
        <p:grpSpPr bwMode="auto">
          <a:xfrm>
            <a:off x="0" y="2571750"/>
            <a:ext cx="1557338" cy="2814638"/>
            <a:chOff x="2518" y="2593"/>
            <a:chExt cx="981" cy="1773"/>
          </a:xfrm>
        </p:grpSpPr>
        <p:sp>
          <p:nvSpPr>
            <p:cNvPr id="34834" name="Text Box 12"/>
            <p:cNvSpPr txBox="1">
              <a:spLocks noChangeArrowheads="1"/>
            </p:cNvSpPr>
            <p:nvPr/>
          </p:nvSpPr>
          <p:spPr bwMode="auto">
            <a:xfrm>
              <a:off x="2518" y="3133"/>
              <a:ext cx="5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B050"/>
                  </a:solidFill>
                  <a:latin typeface="Times New Roman" panose="02020603050405020304" pitchFamily="18" charset="0"/>
                </a:rPr>
                <a:t>栅极</a:t>
              </a:r>
              <a:endParaRPr kumimoji="1"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35" name="Text Box 13"/>
            <p:cNvSpPr txBox="1">
              <a:spLocks noChangeArrowheads="1"/>
            </p:cNvSpPr>
            <p:nvPr/>
          </p:nvSpPr>
          <p:spPr bwMode="auto">
            <a:xfrm>
              <a:off x="2833" y="2593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B050"/>
                  </a:solidFill>
                  <a:latin typeface="Times New Roman" panose="02020603050405020304" pitchFamily="18" charset="0"/>
                </a:rPr>
                <a:t>漏极</a:t>
              </a:r>
              <a:endParaRPr kumimoji="1"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36" name="Text Box 14"/>
            <p:cNvSpPr txBox="1">
              <a:spLocks noChangeArrowheads="1"/>
            </p:cNvSpPr>
            <p:nvPr/>
          </p:nvSpPr>
          <p:spPr bwMode="auto">
            <a:xfrm>
              <a:off x="2923" y="407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B050"/>
                  </a:solidFill>
                  <a:latin typeface="Times New Roman" panose="02020603050405020304" pitchFamily="18" charset="0"/>
                </a:rPr>
                <a:t>源极</a:t>
              </a:r>
              <a:endParaRPr kumimoji="1"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1214438" y="1714500"/>
            <a:ext cx="4652962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400" b="1" dirty="0">
                <a:latin typeface="+mn-ea"/>
                <a:ea typeface="+mn-ea"/>
              </a:rPr>
              <a:t>（当漏</a:t>
            </a:r>
            <a:r>
              <a:rPr kumimoji="1" lang="en-US" altLang="zh-CN" sz="2400" b="1" dirty="0">
                <a:latin typeface="+mn-ea"/>
                <a:ea typeface="+mn-ea"/>
              </a:rPr>
              <a:t>-</a:t>
            </a:r>
            <a:r>
              <a:rPr kumimoji="1" lang="zh-CN" altLang="en-US" sz="2400" b="1" dirty="0">
                <a:latin typeface="+mn-ea"/>
                <a:ea typeface="+mn-ea"/>
              </a:rPr>
              <a:t>源电压</a:t>
            </a:r>
            <a:r>
              <a:rPr kumimoji="1" lang="en-US" altLang="zh-CN" sz="2400" b="1" dirty="0" err="1">
                <a:solidFill>
                  <a:srgbClr val="FF3300"/>
                </a:solidFill>
                <a:latin typeface="+mn-ea"/>
                <a:ea typeface="+mn-ea"/>
              </a:rPr>
              <a:t>u</a:t>
            </a:r>
            <a:r>
              <a:rPr kumimoji="1" lang="en-US" altLang="zh-CN" sz="2400" b="1" baseline="-25000" dirty="0" err="1">
                <a:solidFill>
                  <a:srgbClr val="FF3300"/>
                </a:solidFill>
                <a:latin typeface="+mn-ea"/>
                <a:ea typeface="+mn-ea"/>
              </a:rPr>
              <a:t>DS</a:t>
            </a:r>
            <a:r>
              <a:rPr kumimoji="1" lang="en-US" altLang="zh-CN" sz="2400" b="1" dirty="0">
                <a:solidFill>
                  <a:srgbClr val="FF3300"/>
                </a:solidFill>
                <a:latin typeface="+mn-ea"/>
                <a:ea typeface="+mn-ea"/>
              </a:rPr>
              <a:t>=0</a:t>
            </a:r>
            <a:r>
              <a:rPr kumimoji="1" lang="zh-CN" altLang="en-US" sz="2400" b="1" dirty="0">
                <a:latin typeface="+mn-ea"/>
                <a:ea typeface="+mn-ea"/>
              </a:rPr>
              <a:t>时）</a:t>
            </a:r>
            <a:endParaRPr kumimoji="1" lang="zh-CN" altLang="en-US" sz="2400" b="1" dirty="0">
              <a:latin typeface="+mn-ea"/>
              <a:ea typeface="+mn-ea"/>
            </a:endParaRPr>
          </a:p>
        </p:txBody>
      </p:sp>
      <p:sp>
        <p:nvSpPr>
          <p:cNvPr id="34833" name="Text Box 4"/>
          <p:cNvSpPr txBox="1">
            <a:spLocks noChangeArrowheads="1"/>
          </p:cNvSpPr>
          <p:nvPr/>
        </p:nvSpPr>
        <p:spPr bwMode="auto">
          <a:xfrm>
            <a:off x="214313" y="785813"/>
            <a:ext cx="507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结型场效应管的工作原理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61450" grpId="0" autoUpdateAnimBg="0" build="p"/>
      <p:bldP spid="61457" grpId="0" autoUpdateAnimBg="0" build="p"/>
      <p:bldP spid="61458" grpId="0" animBg="1" autoUpdateAnimBg="0"/>
      <p:bldP spid="24" grpId="0" autoUpdateAnimBg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Dz010106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8" r="-1888" b="18332"/>
          <a:stretch>
            <a:fillRect/>
          </a:stretch>
        </p:blipFill>
        <p:spPr bwMode="auto">
          <a:xfrm>
            <a:off x="428625" y="1285875"/>
            <a:ext cx="4191000" cy="2981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 descr="Dz01010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3510" b="16399"/>
          <a:stretch>
            <a:fillRect/>
          </a:stretch>
        </p:blipFill>
        <p:spPr bwMode="auto">
          <a:xfrm>
            <a:off x="4876800" y="1357313"/>
            <a:ext cx="4267200" cy="2971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357188" y="4500563"/>
            <a:ext cx="3962400" cy="2124075"/>
          </a:xfrm>
          <a:prstGeom prst="rect">
            <a:avLst/>
          </a:prstGeom>
          <a:solidFill>
            <a:srgbClr val="FFFFCC"/>
          </a:solidFill>
          <a:ln w="9525">
            <a:solidFill>
              <a:srgbClr val="00B05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结加</a:t>
            </a:r>
            <a:r>
              <a:rPr kumimoji="1" lang="zh-CN" altLang="en-US" sz="2400" b="1">
                <a:solidFill>
                  <a:srgbClr val="D60093"/>
                </a:solidFill>
                <a:latin typeface="宋体" panose="02010600030101010101" pitchFamily="2" charset="-122"/>
              </a:rPr>
              <a:t>正向电压</a:t>
            </a:r>
            <a:r>
              <a:rPr kumimoji="1" lang="zh-CN" altLang="en-US" sz="2400" b="1">
                <a:solidFill>
                  <a:srgbClr val="00B050"/>
                </a:solidFill>
                <a:latin typeface="宋体" panose="02010600030101010101" pitchFamily="2" charset="-122"/>
              </a:rPr>
              <a:t>导通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    由于外电源的作用，耗尽层变窄，加剧扩散运动，形成扩散电流，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结处于导通状态。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4876800" y="4500563"/>
            <a:ext cx="4267200" cy="2109787"/>
          </a:xfrm>
          <a:prstGeom prst="rect">
            <a:avLst/>
          </a:prstGeom>
          <a:solidFill>
            <a:srgbClr val="FFCCFF"/>
          </a:solidFill>
          <a:ln w="9525">
            <a:solidFill>
              <a:srgbClr val="FF33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b="1">
                <a:solidFill>
                  <a:srgbClr val="00206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结加</a:t>
            </a:r>
            <a:r>
              <a:rPr kumimoji="1" lang="zh-CN" altLang="en-US" sz="2400" b="1">
                <a:solidFill>
                  <a:srgbClr val="D60093"/>
                </a:solidFill>
                <a:latin typeface="宋体" panose="02010600030101010101" pitchFamily="2" charset="-122"/>
              </a:rPr>
              <a:t>反向电压</a:t>
            </a:r>
            <a:r>
              <a:rPr kumimoji="1" lang="zh-CN" altLang="en-US" sz="2400" b="1">
                <a:solidFill>
                  <a:srgbClr val="00B050"/>
                </a:solidFill>
                <a:latin typeface="宋体" panose="02010600030101010101" pitchFamily="2" charset="-122"/>
              </a:rPr>
              <a:t>截止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    耗尽层变宽，阻止扩散运动，有利于漂移运动，形成漂移电流。由于电流很小，故可近似认为其截止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不导通</a:t>
            </a:r>
            <a:r>
              <a:rPr kumimoji="1" lang="en-US" altLang="zh-CN" sz="2400" b="1">
                <a:solidFill>
                  <a:srgbClr val="002060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002060"/>
                </a:solidFill>
                <a:latin typeface="宋体" panose="02010600030101010101" pitchFamily="2" charset="-122"/>
              </a:rPr>
              <a:t>。</a:t>
            </a:r>
            <a:endParaRPr kumimoji="1" lang="zh-CN" altLang="en-US" sz="2400" b="1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28600" y="1524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title"/>
          </p:nvPr>
        </p:nvSpPr>
        <p:spPr>
          <a:xfrm>
            <a:off x="642938" y="785813"/>
            <a:ext cx="3857625" cy="400050"/>
          </a:xfrm>
          <a:solidFill>
            <a:schemeClr val="bg1"/>
          </a:solidFill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70C0"/>
                </a:solidFill>
                <a:ea typeface="隶书" panose="02010509060101010101" pitchFamily="49" charset="-122"/>
              </a:rPr>
              <a:t>PN </a:t>
            </a:r>
            <a:r>
              <a:rPr lang="zh-CN" altLang="en-US" sz="280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结的单向导电性</a:t>
            </a:r>
            <a:endParaRPr lang="zh-CN" altLang="en-US" sz="280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617" name="Oval 12"/>
          <p:cNvSpPr>
            <a:spLocks noChangeArrowheads="1"/>
          </p:cNvSpPr>
          <p:nvPr/>
        </p:nvSpPr>
        <p:spPr bwMode="auto">
          <a:xfrm>
            <a:off x="2071688" y="1143000"/>
            <a:ext cx="857250" cy="428625"/>
          </a:xfrm>
          <a:prstGeom prst="ellipse">
            <a:avLst/>
          </a:prstGeom>
          <a:gradFill rotWithShape="1">
            <a:gsLst>
              <a:gs pos="0">
                <a:srgbClr val="FF3300">
                  <a:alpha val="10001"/>
                </a:srgbClr>
              </a:gs>
              <a:gs pos="100000">
                <a:srgbClr val="761800">
                  <a:alpha val="10001"/>
                </a:srgbClr>
              </a:gs>
            </a:gsLst>
            <a:lin ang="5400000" scaled="1"/>
          </a:gra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8" name="Oval 12"/>
          <p:cNvSpPr>
            <a:spLocks noChangeArrowheads="1"/>
          </p:cNvSpPr>
          <p:nvPr/>
        </p:nvSpPr>
        <p:spPr bwMode="auto">
          <a:xfrm>
            <a:off x="6500813" y="1285875"/>
            <a:ext cx="857250" cy="428625"/>
          </a:xfrm>
          <a:prstGeom prst="ellipse">
            <a:avLst/>
          </a:prstGeom>
          <a:gradFill rotWithShape="1">
            <a:gsLst>
              <a:gs pos="0">
                <a:srgbClr val="FF3300">
                  <a:alpha val="10001"/>
                </a:srgbClr>
              </a:gs>
              <a:gs pos="100000">
                <a:srgbClr val="761800">
                  <a:alpha val="10001"/>
                </a:srgbClr>
              </a:gs>
            </a:gsLst>
            <a:lin ang="5400000" scaled="1"/>
          </a:gra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7694613" y="0"/>
            <a:ext cx="1449387" cy="620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solidFill>
                  <a:srgbClr val="339966"/>
                </a:solidFill>
                <a:latin typeface="+mn-ea"/>
                <a:ea typeface="+mn-ea"/>
                <a:cs typeface="+mj-cs"/>
              </a:rPr>
              <a:t>  回 顾</a:t>
            </a:r>
            <a:endParaRPr lang="zh-CN" altLang="en-US" sz="2400" b="1" kern="0" dirty="0">
              <a:solidFill>
                <a:srgbClr val="339966"/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785813" y="4357688"/>
          <a:ext cx="2971800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1" name="Photo Editor 照片" r:id="rId1" imgW="10982325" imgH="8353425" progId="MSPhotoEd.3">
                  <p:embed/>
                </p:oleObj>
              </mc:Choice>
              <mc:Fallback>
                <p:oleObj name="Photo Editor 照片" r:id="rId1" imgW="10982325" imgH="835342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357688"/>
                        <a:ext cx="2971800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8229600" cy="5334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（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）漏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源电压</a:t>
            </a:r>
            <a:r>
              <a:rPr lang="en-US" altLang="zh-CN" sz="3200" dirty="0">
                <a:solidFill>
                  <a:srgbClr val="0070C0"/>
                </a:solidFill>
                <a:latin typeface="+mn-ea"/>
              </a:rPr>
              <a:t>(</a:t>
            </a:r>
            <a:r>
              <a:rPr kumimoji="1" lang="en-US" altLang="zh-CN" sz="3200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1" i="1" baseline="-25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3200" b="1" baseline="-25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dirty="0">
                <a:solidFill>
                  <a:srgbClr val="0070C0"/>
                </a:solidFill>
                <a:latin typeface="+mn-ea"/>
              </a:rPr>
              <a:t>)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对漏极电流</a:t>
            </a:r>
            <a:r>
              <a:rPr lang="en-US" altLang="zh-CN" sz="3200" dirty="0">
                <a:solidFill>
                  <a:srgbClr val="0070C0"/>
                </a:solidFill>
                <a:latin typeface="+mn-ea"/>
              </a:rPr>
              <a:t>(</a:t>
            </a:r>
            <a:r>
              <a:rPr kumimoji="1" lang="en-US" altLang="zh-CN" sz="3200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3200" b="1" i="1" baseline="-25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200" dirty="0">
                <a:solidFill>
                  <a:srgbClr val="0070C0"/>
                </a:solidFill>
                <a:latin typeface="+mn-ea"/>
              </a:rPr>
              <a:t>)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的影响</a:t>
            </a:r>
            <a:endParaRPr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785813" y="2000250"/>
          <a:ext cx="304800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2" name="Photo Editor 照片" r:id="rId3" imgW="13382625" imgH="9572625" progId="MSPhotoEd.3">
                  <p:embed/>
                </p:oleObj>
              </mc:Choice>
              <mc:Fallback>
                <p:oleObj name="Photo Editor 照片" r:id="rId3" imgW="13382625" imgH="95726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097" t="5000" r="8411" b="6876"/>
                      <a:stretch>
                        <a:fillRect/>
                      </a:stretch>
                    </p:blipFill>
                    <p:spPr bwMode="auto">
                      <a:xfrm>
                        <a:off x="785813" y="2000250"/>
                        <a:ext cx="3048000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AutoShape 5"/>
          <p:cNvSpPr/>
          <p:nvPr/>
        </p:nvSpPr>
        <p:spPr bwMode="auto">
          <a:xfrm>
            <a:off x="3929063" y="4429125"/>
            <a:ext cx="2786062" cy="428625"/>
          </a:xfrm>
          <a:prstGeom prst="borderCallout1">
            <a:avLst>
              <a:gd name="adj1" fmla="val 21431"/>
              <a:gd name="adj2" fmla="val -1537"/>
              <a:gd name="adj3" fmla="val -253181"/>
              <a:gd name="adj4" fmla="val -57838"/>
            </a:avLst>
          </a:prstGeom>
          <a:solidFill>
            <a:srgbClr val="CCCCFF"/>
          </a:solidFill>
          <a:ln w="19050">
            <a:solidFill>
              <a:srgbClr val="FF66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随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DS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增大，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增大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4857750" y="2000250"/>
          <a:ext cx="3429000" cy="225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" name="Photo Editor 照片" r:id="rId5" imgW="10906125" imgH="8277225" progId="MSPhotoEd.3">
                  <p:embed/>
                </p:oleObj>
              </mc:Choice>
              <mc:Fallback>
                <p:oleObj name="Photo Editor 照片" r:id="rId5" imgW="10906125" imgH="8277225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2000250"/>
                        <a:ext cx="3429000" cy="225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AutoShape 7"/>
          <p:cNvSpPr/>
          <p:nvPr/>
        </p:nvSpPr>
        <p:spPr bwMode="auto">
          <a:xfrm>
            <a:off x="7786688" y="1928813"/>
            <a:ext cx="1120775" cy="444500"/>
          </a:xfrm>
          <a:prstGeom prst="borderCallout1">
            <a:avLst>
              <a:gd name="adj1" fmla="val 25713"/>
              <a:gd name="adj2" fmla="val -6801"/>
              <a:gd name="adj3" fmla="val 114287"/>
              <a:gd name="adj4" fmla="val -108782"/>
            </a:avLst>
          </a:prstGeom>
          <a:solidFill>
            <a:srgbClr val="CCCCFF"/>
          </a:solidFill>
          <a:ln w="19050">
            <a:solidFill>
              <a:srgbClr val="FF66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latin typeface="Times New Roman" panose="02020603050405020304" pitchFamily="18" charset="0"/>
              </a:rPr>
              <a:t>预夹断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3857625" y="2143125"/>
            <a:ext cx="1917700" cy="406400"/>
          </a:xfrm>
          <a:prstGeom prst="rect">
            <a:avLst/>
          </a:prstGeom>
          <a:solidFill>
            <a:srgbClr val="92D050"/>
          </a:solidFill>
          <a:ln w="9525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GD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off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3" name="AutoShape 9"/>
          <p:cNvSpPr/>
          <p:nvPr/>
        </p:nvSpPr>
        <p:spPr bwMode="auto">
          <a:xfrm>
            <a:off x="3929063" y="5143500"/>
            <a:ext cx="4143375" cy="1000125"/>
          </a:xfrm>
          <a:prstGeom prst="borderCallout1">
            <a:avLst>
              <a:gd name="adj1" fmla="val 11537"/>
              <a:gd name="adj2" fmla="val -1616"/>
              <a:gd name="adj3" fmla="val 34301"/>
              <a:gd name="adj4" fmla="val -41588"/>
            </a:avLst>
          </a:prstGeom>
          <a:solidFill>
            <a:srgbClr val="CCCCFF"/>
          </a:solidFill>
          <a:ln w="19050">
            <a:solidFill>
              <a:srgbClr val="FF66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    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DS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的增大，几乎全部用来克服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沟道的电阻，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几乎不变，进入恒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流区，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几乎仅仅决定于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0" y="2143125"/>
            <a:ext cx="1738313" cy="406400"/>
          </a:xfrm>
          <a:prstGeom prst="rect">
            <a:avLst/>
          </a:prstGeom>
          <a:solidFill>
            <a:srgbClr val="92D050"/>
          </a:solidFill>
          <a:ln w="9525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GD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off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0" y="4214813"/>
            <a:ext cx="1801813" cy="406400"/>
          </a:xfrm>
          <a:prstGeom prst="rect">
            <a:avLst/>
          </a:prstGeom>
          <a:solidFill>
            <a:srgbClr val="92D050"/>
          </a:solidFill>
          <a:ln w="9525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GD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off</a:t>
            </a:r>
            <a:r>
              <a:rPr lang="zh-CN" altLang="en-US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-323850" y="0"/>
            <a:ext cx="8715375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785813" y="1285875"/>
            <a:ext cx="7072312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400" b="1" dirty="0">
                <a:latin typeface="+mn-ea"/>
                <a:ea typeface="+mn-ea"/>
              </a:rPr>
              <a:t>（当电压</a:t>
            </a:r>
            <a:r>
              <a:rPr kumimoji="1" lang="en-US" altLang="zh-CN" sz="2400" b="1" dirty="0" err="1">
                <a:solidFill>
                  <a:srgbClr val="FF3300"/>
                </a:solidFill>
                <a:latin typeface="+mn-ea"/>
                <a:ea typeface="+mn-ea"/>
              </a:rPr>
              <a:t>u</a:t>
            </a:r>
            <a:r>
              <a:rPr kumimoji="1" lang="en-US" altLang="zh-CN" sz="2400" b="1" baseline="-25000" dirty="0" err="1">
                <a:solidFill>
                  <a:srgbClr val="FF3300"/>
                </a:solidFill>
                <a:latin typeface="+mn-ea"/>
                <a:ea typeface="+mn-ea"/>
              </a:rPr>
              <a:t>GS</a:t>
            </a:r>
            <a:r>
              <a:rPr kumimoji="1" lang="zh-CN" altLang="en-US" sz="2400" b="1" dirty="0">
                <a:latin typeface="+mn-ea"/>
                <a:ea typeface="+mn-ea"/>
              </a:rPr>
              <a:t>为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off</a:t>
            </a:r>
            <a:r>
              <a:rPr kumimoji="1" lang="zh-CN" altLang="en-US" sz="2400" b="1" baseline="-25000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&lt; </a:t>
            </a:r>
            <a:r>
              <a:rPr kumimoji="1" lang="en-US" altLang="zh-CN" sz="2400" b="1" dirty="0" err="1">
                <a:solidFill>
                  <a:srgbClr val="FF3300"/>
                </a:solidFill>
                <a:latin typeface="+mn-ea"/>
              </a:rPr>
              <a:t>u</a:t>
            </a:r>
            <a:r>
              <a:rPr kumimoji="1" lang="en-US" altLang="zh-CN" sz="2400" b="1" baseline="-25000" dirty="0" err="1">
                <a:solidFill>
                  <a:srgbClr val="FF3300"/>
                </a:solidFill>
                <a:latin typeface="+mn-ea"/>
              </a:rPr>
              <a:t>GS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+mn-ea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&lt; 0V</a:t>
            </a:r>
            <a:r>
              <a:rPr kumimoji="1" lang="zh-CN" altLang="en-US" sz="2400" b="1" dirty="0">
                <a:latin typeface="+mn-ea"/>
                <a:ea typeface="+mn-ea"/>
              </a:rPr>
              <a:t>中某一值时）</a:t>
            </a:r>
            <a:endParaRPr kumimoji="1" lang="zh-CN" altLang="en-US" sz="2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nimBg="1" autoUpdateAnimBg="0"/>
      <p:bldP spid="62471" grpId="0" animBg="1" autoUpdateAnimBg="0"/>
      <p:bldP spid="62472" grpId="0" animBg="1" autoUpdateAnimBg="0"/>
      <p:bldP spid="62473" grpId="0" animBg="1" autoUpdateAnimBg="0"/>
      <p:bldP spid="62475" grpId="0" animBg="1" autoUpdateAnimBg="0"/>
      <p:bldP spid="62476" grpId="0" animBg="1" autoUpdateAnimBg="0"/>
      <p:bldP spid="15" grpId="0" autoUpdateAnimBg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2771775" y="2276475"/>
          <a:ext cx="38862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5" name="Photo Editor 照片" r:id="rId1" imgW="12544425" imgH="8963025" progId="MSPhotoEd.3">
                  <p:embed/>
                </p:oleObj>
              </mc:Choice>
              <mc:Fallback>
                <p:oleObj name="Photo Editor 照片" r:id="rId1" imgW="12544425" imgH="896302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38862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2928938" y="1428750"/>
          <a:ext cx="2286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name="Equation" r:id="rId3" imgW="1180465" imgH="304800" progId="Equation.3">
                  <p:embed/>
                </p:oleObj>
              </mc:Choice>
              <mc:Fallback>
                <p:oleObj name="Equation" r:id="rId3" imgW="1180465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1428750"/>
                        <a:ext cx="2286000" cy="5905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Line 4"/>
          <p:cNvSpPr>
            <a:spLocks noChangeShapeType="1"/>
          </p:cNvSpPr>
          <p:nvPr/>
        </p:nvSpPr>
        <p:spPr bwMode="auto">
          <a:xfrm flipV="1">
            <a:off x="4600575" y="2428875"/>
            <a:ext cx="0" cy="2438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1" name="AutoShape 5"/>
          <p:cNvSpPr/>
          <p:nvPr/>
        </p:nvSpPr>
        <p:spPr bwMode="auto">
          <a:xfrm>
            <a:off x="714375" y="4000500"/>
            <a:ext cx="1447800" cy="990600"/>
          </a:xfrm>
          <a:prstGeom prst="borderCallout1">
            <a:avLst>
              <a:gd name="adj1" fmla="val 11537"/>
              <a:gd name="adj2" fmla="val 105264"/>
              <a:gd name="adj3" fmla="val -85056"/>
              <a:gd name="adj4" fmla="val 173236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</a:rPr>
              <a:t>g-s</a:t>
            </a:r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电压控制</a:t>
            </a:r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</a:rPr>
              <a:t>d-s</a:t>
            </a:r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的等效电阻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9" name="Rectangle 6"/>
          <p:cNvSpPr>
            <a:spLocks noGrp="1" noChangeArrowheads="1"/>
          </p:cNvSpPr>
          <p:nvPr>
            <p:ph type="title"/>
          </p:nvPr>
        </p:nvSpPr>
        <p:spPr>
          <a:xfrm>
            <a:off x="214313" y="1357313"/>
            <a:ext cx="3286125" cy="642937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（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）输出特性</a:t>
            </a:r>
            <a:endParaRPr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2214563" y="5429250"/>
          <a:ext cx="250031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name="Equation" r:id="rId5" imgW="1167765" imgH="431800" progId="Equation.3">
                  <p:embed/>
                </p:oleObj>
              </mc:Choice>
              <mc:Fallback>
                <p:oleObj name="Equation" r:id="rId5" imgW="1167765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429250"/>
                        <a:ext cx="2500312" cy="922338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Freeform 8"/>
          <p:cNvSpPr/>
          <p:nvPr/>
        </p:nvSpPr>
        <p:spPr bwMode="auto">
          <a:xfrm>
            <a:off x="3076575" y="2428875"/>
            <a:ext cx="838200" cy="2362200"/>
          </a:xfrm>
          <a:custGeom>
            <a:avLst/>
            <a:gdLst>
              <a:gd name="T0" fmla="*/ 0 w 528"/>
              <a:gd name="T1" fmla="*/ 2147483647 h 1488"/>
              <a:gd name="T2" fmla="*/ 2147483647 w 528"/>
              <a:gd name="T3" fmla="*/ 2147483647 h 1488"/>
              <a:gd name="T4" fmla="*/ 2147483647 w 528"/>
              <a:gd name="T5" fmla="*/ 0 h 1488"/>
              <a:gd name="T6" fmla="*/ 0 60000 65536"/>
              <a:gd name="T7" fmla="*/ 0 60000 65536"/>
              <a:gd name="T8" fmla="*/ 0 60000 65536"/>
              <a:gd name="T9" fmla="*/ 0 w 528"/>
              <a:gd name="T10" fmla="*/ 0 h 1488"/>
              <a:gd name="T11" fmla="*/ 528 w 528"/>
              <a:gd name="T12" fmla="*/ 1488 h 14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1488">
                <a:moveTo>
                  <a:pt x="0" y="1488"/>
                </a:moveTo>
                <a:cubicBezTo>
                  <a:pt x="124" y="1468"/>
                  <a:pt x="248" y="1448"/>
                  <a:pt x="336" y="1200"/>
                </a:cubicBezTo>
                <a:cubicBezTo>
                  <a:pt x="424" y="952"/>
                  <a:pt x="496" y="200"/>
                  <a:pt x="528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5" name="AutoShape 9"/>
          <p:cNvSpPr/>
          <p:nvPr/>
        </p:nvSpPr>
        <p:spPr bwMode="auto">
          <a:xfrm>
            <a:off x="5791200" y="1857375"/>
            <a:ext cx="3352800" cy="457200"/>
          </a:xfrm>
          <a:prstGeom prst="borderCallout1">
            <a:avLst>
              <a:gd name="adj1" fmla="val 25000"/>
              <a:gd name="adj2" fmla="val -2273"/>
              <a:gd name="adj3" fmla="val 129241"/>
              <a:gd name="adj4" fmla="val -54227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预夹断轨迹，</a:t>
            </a:r>
            <a:r>
              <a:rPr kumimoji="1" lang="en-US" altLang="zh-CN" sz="20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0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GD</a:t>
            </a:r>
            <a:r>
              <a:rPr kumimoji="1"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0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GS</a:t>
            </a:r>
            <a:r>
              <a:rPr kumimoji="1" lang="zh-CN" altLang="en-US" sz="20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off</a:t>
            </a:r>
            <a:r>
              <a:rPr kumimoji="1" lang="zh-CN" altLang="en-US" sz="2000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3152775" y="2809875"/>
            <a:ext cx="4572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可变电阻区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4905375" y="3038475"/>
            <a:ext cx="381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恒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流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区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8" name="AutoShape 12"/>
          <p:cNvSpPr/>
          <p:nvPr/>
        </p:nvSpPr>
        <p:spPr bwMode="auto">
          <a:xfrm>
            <a:off x="6926263" y="2576513"/>
            <a:ext cx="1331912" cy="690562"/>
          </a:xfrm>
          <a:prstGeom prst="borderCallout1">
            <a:avLst>
              <a:gd name="adj1" fmla="val 16551"/>
              <a:gd name="adj2" fmla="val -5722"/>
              <a:gd name="adj3" fmla="val 81611"/>
              <a:gd name="adj4" fmla="val -115731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</a:rPr>
              <a:t>几乎仅决定于</a:t>
            </a:r>
            <a:r>
              <a:rPr lang="en-US" altLang="zh-CN" b="1" i="1">
                <a:solidFill>
                  <a:srgbClr val="00206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baseline="-25000">
                <a:solidFill>
                  <a:srgbClr val="002060"/>
                </a:solidFill>
                <a:latin typeface="Times New Roman" panose="02020603050405020304" pitchFamily="18" charset="0"/>
              </a:rPr>
              <a:t>GS</a:t>
            </a:r>
            <a:endParaRPr kumimoji="1" lang="en-US" altLang="zh-CN" sz="240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6581775" y="3419475"/>
            <a:ext cx="4572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击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穿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区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3762375" y="4867275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CC0066"/>
                </a:solidFill>
                <a:latin typeface="Times New Roman" panose="02020603050405020304" pitchFamily="18" charset="0"/>
              </a:rPr>
              <a:t>夹断区（截止区）</a:t>
            </a:r>
            <a:endParaRPr kumimoji="1" lang="zh-CN" altLang="en-US" b="1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15"/>
          <p:cNvGrpSpPr/>
          <p:nvPr/>
        </p:nvGrpSpPr>
        <p:grpSpPr bwMode="auto">
          <a:xfrm>
            <a:off x="5591175" y="4410075"/>
            <a:ext cx="2532063" cy="655638"/>
            <a:chOff x="3504" y="2592"/>
            <a:chExt cx="1595" cy="413"/>
          </a:xfrm>
        </p:grpSpPr>
        <p:sp>
          <p:nvSpPr>
            <p:cNvPr id="36897" name="Oval 16"/>
            <p:cNvSpPr>
              <a:spLocks noChangeArrowheads="1"/>
            </p:cNvSpPr>
            <p:nvPr/>
          </p:nvSpPr>
          <p:spPr bwMode="auto">
            <a:xfrm>
              <a:off x="3504" y="2592"/>
              <a:ext cx="336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898" name="AutoShape 17"/>
            <p:cNvSpPr/>
            <p:nvPr/>
          </p:nvSpPr>
          <p:spPr bwMode="auto">
            <a:xfrm>
              <a:off x="4272" y="2736"/>
              <a:ext cx="827" cy="269"/>
            </a:xfrm>
            <a:prstGeom prst="borderCallout1">
              <a:avLst>
                <a:gd name="adj1" fmla="val 26764"/>
                <a:gd name="adj2" fmla="val -5806"/>
                <a:gd name="adj3" fmla="val -14870"/>
                <a:gd name="adj4" fmla="val -51389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rgbClr val="002060"/>
                  </a:solidFill>
                  <a:latin typeface="Times New Roman" panose="02020603050405020304" pitchFamily="18" charset="0"/>
                </a:rPr>
                <a:t>夹断电压</a:t>
              </a:r>
              <a:endParaRPr kumimoji="1"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8"/>
          <p:cNvGrpSpPr/>
          <p:nvPr/>
        </p:nvGrpSpPr>
        <p:grpSpPr bwMode="auto">
          <a:xfrm>
            <a:off x="2411413" y="2420938"/>
            <a:ext cx="1476375" cy="396875"/>
            <a:chOff x="1536" y="1344"/>
            <a:chExt cx="930" cy="250"/>
          </a:xfrm>
        </p:grpSpPr>
        <p:sp>
          <p:nvSpPr>
            <p:cNvPr id="36895" name="Line 19"/>
            <p:cNvSpPr>
              <a:spLocks noChangeShapeType="1"/>
            </p:cNvSpPr>
            <p:nvPr/>
          </p:nvSpPr>
          <p:spPr bwMode="auto">
            <a:xfrm flipH="1" flipV="1">
              <a:off x="1944" y="1525"/>
              <a:ext cx="52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Text Box 20"/>
            <p:cNvSpPr txBox="1">
              <a:spLocks noChangeArrowheads="1"/>
            </p:cNvSpPr>
            <p:nvPr/>
          </p:nvSpPr>
          <p:spPr bwMode="auto">
            <a:xfrm>
              <a:off x="1536" y="1344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DSS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21"/>
          <p:cNvGrpSpPr/>
          <p:nvPr/>
        </p:nvGrpSpPr>
        <p:grpSpPr bwMode="auto">
          <a:xfrm>
            <a:off x="2439988" y="3173413"/>
            <a:ext cx="1474787" cy="1066800"/>
            <a:chOff x="1519" y="1813"/>
            <a:chExt cx="929" cy="672"/>
          </a:xfrm>
        </p:grpSpPr>
        <p:sp>
          <p:nvSpPr>
            <p:cNvPr id="36888" name="Line 22"/>
            <p:cNvSpPr>
              <a:spLocks noChangeShapeType="1"/>
            </p:cNvSpPr>
            <p:nvPr/>
          </p:nvSpPr>
          <p:spPr bwMode="auto">
            <a:xfrm flipH="1">
              <a:off x="1872" y="1956"/>
              <a:ext cx="52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9" name="Line 23"/>
            <p:cNvSpPr>
              <a:spLocks noChangeShapeType="1"/>
            </p:cNvSpPr>
            <p:nvPr/>
          </p:nvSpPr>
          <p:spPr bwMode="auto">
            <a:xfrm flipH="1">
              <a:off x="1872" y="2352"/>
              <a:ext cx="5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0" name="Line 24"/>
            <p:cNvSpPr>
              <a:spLocks noChangeShapeType="1"/>
            </p:cNvSpPr>
            <p:nvPr/>
          </p:nvSpPr>
          <p:spPr bwMode="auto">
            <a:xfrm flipH="1">
              <a:off x="1557" y="1950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1" name="Line 25"/>
            <p:cNvSpPr>
              <a:spLocks noChangeShapeType="1"/>
            </p:cNvSpPr>
            <p:nvPr/>
          </p:nvSpPr>
          <p:spPr bwMode="auto">
            <a:xfrm flipH="1">
              <a:off x="1559" y="2341"/>
              <a:ext cx="28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Line 26"/>
            <p:cNvSpPr>
              <a:spLocks noChangeShapeType="1"/>
            </p:cNvSpPr>
            <p:nvPr/>
          </p:nvSpPr>
          <p:spPr bwMode="auto">
            <a:xfrm>
              <a:off x="1647" y="1813"/>
              <a:ext cx="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Line 27"/>
            <p:cNvSpPr>
              <a:spLocks noChangeShapeType="1"/>
            </p:cNvSpPr>
            <p:nvPr/>
          </p:nvSpPr>
          <p:spPr bwMode="auto">
            <a:xfrm flipV="1">
              <a:off x="1655" y="2341"/>
              <a:ext cx="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Text Box 28"/>
            <p:cNvSpPr txBox="1">
              <a:spLocks noChangeArrowheads="1"/>
            </p:cNvSpPr>
            <p:nvPr/>
          </p:nvSpPr>
          <p:spPr bwMode="auto">
            <a:xfrm>
              <a:off x="1519" y="2034"/>
              <a:ext cx="5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kumimoji="1" lang="en-US" altLang="zh-CN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en-US" altLang="zh-CN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65565" name="Text Box 29"/>
          <p:cNvSpPr txBox="1">
            <a:spLocks noChangeArrowheads="1"/>
          </p:cNvSpPr>
          <p:nvPr/>
        </p:nvSpPr>
        <p:spPr bwMode="auto">
          <a:xfrm>
            <a:off x="642938" y="6396038"/>
            <a:ext cx="6500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不同型号的管子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off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DSS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将不同。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5566" name="Text Box 30"/>
          <p:cNvSpPr txBox="1">
            <a:spLocks noChangeArrowheads="1"/>
          </p:cNvSpPr>
          <p:nvPr/>
        </p:nvSpPr>
        <p:spPr bwMode="auto">
          <a:xfrm>
            <a:off x="500063" y="5500688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低频跨导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6885" name="Text Box 4"/>
          <p:cNvSpPr txBox="1">
            <a:spLocks noChangeArrowheads="1"/>
          </p:cNvSpPr>
          <p:nvPr/>
        </p:nvSpPr>
        <p:spPr bwMode="auto">
          <a:xfrm>
            <a:off x="214313" y="785813"/>
            <a:ext cx="507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kumimoji="1"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结型场效应管的特性曲线</a:t>
            </a:r>
            <a:endParaRPr kumimoji="1"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4" name="AutoShape 5"/>
          <p:cNvSpPr/>
          <p:nvPr/>
        </p:nvSpPr>
        <p:spPr bwMode="auto">
          <a:xfrm>
            <a:off x="714375" y="2928938"/>
            <a:ext cx="1066800" cy="762000"/>
          </a:xfrm>
          <a:prstGeom prst="borderCallout2">
            <a:avLst>
              <a:gd name="adj1" fmla="val 15000"/>
              <a:gd name="adj2" fmla="val 107144"/>
              <a:gd name="adj3" fmla="val 15000"/>
              <a:gd name="adj4" fmla="val 167560"/>
              <a:gd name="adj5" fmla="val -24792"/>
              <a:gd name="adj6" fmla="val 176671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002060"/>
                </a:solidFill>
                <a:latin typeface="Times New Roman" panose="02020603050405020304" pitchFamily="18" charset="0"/>
              </a:rPr>
              <a:t>饱和漏极电流</a:t>
            </a:r>
            <a:endParaRPr lang="zh-CN" altLang="en-US" sz="2000" b="1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5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animBg="1" autoUpdateAnimBg="0"/>
      <p:bldP spid="33799" grpId="0"/>
      <p:bldP spid="65545" grpId="0" animBg="1" autoUpdateAnimBg="0"/>
      <p:bldP spid="65546" grpId="0" autoUpdateAnimBg="0" build="p"/>
      <p:bldP spid="65547" grpId="0" autoUpdateAnimBg="0"/>
      <p:bldP spid="65548" grpId="0" animBg="1" autoUpdateAnimBg="0"/>
      <p:bldP spid="65549" grpId="0" autoUpdateAnimBg="0"/>
      <p:bldP spid="65550" grpId="0" autoUpdateAnimBg="0" build="p"/>
      <p:bldP spid="65565" grpId="0" autoUpdateAnimBg="0" build="p"/>
      <p:bldP spid="65566" grpId="0" autoUpdateAnimBg="0" build="p"/>
      <p:bldP spid="34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z0104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8" r="44804" b="88428"/>
          <a:stretch>
            <a:fillRect/>
          </a:stretch>
        </p:blipFill>
        <p:spPr bwMode="auto">
          <a:xfrm>
            <a:off x="688975" y="3284538"/>
            <a:ext cx="3538538" cy="32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1571625" y="1571625"/>
          <a:ext cx="25908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Equation" r:id="rId2" imgW="1180465" imgH="304800" progId="Equation.3">
                  <p:embed/>
                </p:oleObj>
              </mc:Choice>
              <mc:Fallback>
                <p:oleObj name="Equation" r:id="rId2" imgW="1180465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1571625"/>
                        <a:ext cx="2590800" cy="669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AutoShape 4"/>
          <p:cNvSpPr/>
          <p:nvPr/>
        </p:nvSpPr>
        <p:spPr bwMode="auto">
          <a:xfrm>
            <a:off x="500063" y="5000625"/>
            <a:ext cx="762000" cy="685800"/>
          </a:xfrm>
          <a:prstGeom prst="borderCallout2">
            <a:avLst>
              <a:gd name="adj1" fmla="val 16667"/>
              <a:gd name="adj2" fmla="val 110000"/>
              <a:gd name="adj3" fmla="val 84505"/>
              <a:gd name="adj4" fmla="val 118694"/>
              <a:gd name="adj5" fmla="val 163269"/>
              <a:gd name="adj6" fmla="val 140231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夹断电压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3" name="AutoShape 5"/>
          <p:cNvSpPr/>
          <p:nvPr/>
        </p:nvSpPr>
        <p:spPr bwMode="auto">
          <a:xfrm>
            <a:off x="500063" y="3714750"/>
            <a:ext cx="1066800" cy="762000"/>
          </a:xfrm>
          <a:prstGeom prst="borderCallout2">
            <a:avLst>
              <a:gd name="adj1" fmla="val 15000"/>
              <a:gd name="adj2" fmla="val 107144"/>
              <a:gd name="adj3" fmla="val 15000"/>
              <a:gd name="adj4" fmla="val 167560"/>
              <a:gd name="adj5" fmla="val 55208"/>
              <a:gd name="adj6" fmla="val 230806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latin typeface="Times New Roman" panose="02020603050405020304" pitchFamily="18" charset="0"/>
              </a:rPr>
              <a:t>饱和漏极电流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32776" name="Rectangle 6"/>
          <p:cNvSpPr>
            <a:spLocks noGrp="1" noChangeArrowheads="1"/>
          </p:cNvSpPr>
          <p:nvPr>
            <p:ph type="title"/>
          </p:nvPr>
        </p:nvSpPr>
        <p:spPr>
          <a:xfrm>
            <a:off x="323528" y="785989"/>
            <a:ext cx="3319463" cy="5207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（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  <a:ea typeface="+mn-ea"/>
              </a:rPr>
              <a:t>）转移特性</a:t>
            </a:r>
            <a:endParaRPr lang="zh-CN" altLang="en-US" sz="28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457200" y="2493963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场效应管工作在恒流区，因而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＞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off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且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GD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＜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off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3496" name="AutoShape 8"/>
          <p:cNvSpPr/>
          <p:nvPr/>
        </p:nvSpPr>
        <p:spPr bwMode="auto">
          <a:xfrm>
            <a:off x="4429125" y="3214688"/>
            <a:ext cx="3144838" cy="788987"/>
          </a:xfrm>
          <a:prstGeom prst="borderCallout1">
            <a:avLst>
              <a:gd name="adj1" fmla="val 19833"/>
              <a:gd name="adj2" fmla="val 102958"/>
              <a:gd name="adj3" fmla="val -36917"/>
              <a:gd name="adj4" fmla="val 115292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4427538" y="451008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7" name="Equation" r:id="rId4" imgW="1333500" imgH="685800" progId="Equation.3">
                  <p:embed/>
                </p:oleObj>
              </mc:Choice>
              <mc:Fallback>
                <p:oleObj name="Equation" r:id="rId4" imgW="1333500" imgH="685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510088"/>
                        <a:ext cx="2808287" cy="1441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-1331913" y="115888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32780" name="Object 12"/>
          <p:cNvGraphicFramePr>
            <a:graphicFrameLocks noChangeAspect="1"/>
          </p:cNvGraphicFramePr>
          <p:nvPr/>
        </p:nvGraphicFramePr>
        <p:xfrm>
          <a:off x="4500563" y="3357563"/>
          <a:ext cx="30337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8" name="公式" r:id="rId6" imgW="1104900" imgH="241300" progId="Equation.3">
                  <p:embed/>
                </p:oleObj>
              </mc:Choice>
              <mc:Fallback>
                <p:oleObj name="公式" r:id="rId6" imgW="11049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357563"/>
                        <a:ext cx="3033712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5867400" y="0"/>
          <a:ext cx="327660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Photo Editor 照片" r:id="rId8" imgW="12544425" imgH="8963025" progId="MSPhotoEd.3">
                  <p:embed/>
                </p:oleObj>
              </mc:Choice>
              <mc:Fallback>
                <p:oleObj name="Photo Editor 照片" r:id="rId8" imgW="12544425" imgH="896302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0"/>
                        <a:ext cx="3276600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34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 autoUpdateAnimBg="0"/>
      <p:bldP spid="63493" grpId="0" animBg="1" autoUpdateAnimBg="0"/>
      <p:bldP spid="63495" grpId="0" autoUpdateAnimBg="0" build="p"/>
      <p:bldP spid="634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z010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3238"/>
            <a:ext cx="3276600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/>
          <p:nvPr/>
        </p:nvGrpSpPr>
        <p:grpSpPr bwMode="auto">
          <a:xfrm>
            <a:off x="1403350" y="3213100"/>
            <a:ext cx="2401888" cy="3157538"/>
            <a:chOff x="2320" y="1186"/>
            <a:chExt cx="1513" cy="1989"/>
          </a:xfrm>
        </p:grpSpPr>
        <p:sp>
          <p:nvSpPr>
            <p:cNvPr id="55304" name="AutoShape 4"/>
            <p:cNvSpPr/>
            <p:nvPr/>
          </p:nvSpPr>
          <p:spPr bwMode="auto">
            <a:xfrm>
              <a:off x="2320" y="2864"/>
              <a:ext cx="1513" cy="311"/>
            </a:xfrm>
            <a:prstGeom prst="borderCallout2">
              <a:avLst>
                <a:gd name="adj1" fmla="val -2714"/>
                <a:gd name="adj2" fmla="val 16587"/>
                <a:gd name="adj3" fmla="val -9593"/>
                <a:gd name="adj4" fmla="val 16045"/>
                <a:gd name="adj5" fmla="val -619611"/>
                <a:gd name="adj6" fmla="val 44037"/>
              </a:avLst>
            </a:prstGeom>
            <a:solidFill>
              <a:srgbClr val="92D050"/>
            </a:solidFill>
            <a:ln w="9525">
              <a:solidFill>
                <a:srgbClr val="00B05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 dirty="0">
                  <a:latin typeface="Times New Roman" panose="02020603050405020304" pitchFamily="18" charset="0"/>
                </a:rPr>
                <a:t>两种载流子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5305" name="Line 5"/>
            <p:cNvSpPr>
              <a:spLocks noChangeShapeType="1"/>
            </p:cNvSpPr>
            <p:nvPr/>
          </p:nvSpPr>
          <p:spPr bwMode="auto">
            <a:xfrm flipV="1">
              <a:off x="3046" y="1186"/>
              <a:ext cx="181" cy="167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427538" y="1628775"/>
            <a:ext cx="4932362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外加电场时，</a:t>
            </a:r>
            <a:r>
              <a:rPr kumimoji="1" lang="zh-CN" altLang="en-US" sz="2800" b="1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带负电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</a:t>
            </a:r>
            <a:endParaRPr kumimoji="1"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自由电子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和</a:t>
            </a:r>
            <a:r>
              <a:rPr kumimoji="1" lang="zh-CN" altLang="en-US" sz="2800" b="1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带正电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</a:t>
            </a:r>
            <a:r>
              <a:rPr kumimoji="1" lang="zh-CN" altLang="en-US" sz="2800" b="1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空穴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均</a:t>
            </a:r>
            <a:endParaRPr kumimoji="1"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参与导电，且运动方向相反。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27538" y="3933825"/>
            <a:ext cx="4932362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由于载流子数目很少，故</a:t>
            </a:r>
            <a:endParaRPr kumimoji="1"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本征半导体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导电性很差。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utoUpdateAnimBg="0"/>
      <p:bldP spid="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667114"/>
            <a:ext cx="5111750" cy="6477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  <a:r>
              <a:rPr lang="en-US" altLang="zh-CN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 </a:t>
            </a: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绝缘栅型场效应管</a:t>
            </a:r>
            <a:endParaRPr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68313" y="1360487"/>
            <a:ext cx="2232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特点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90773" y="2028296"/>
            <a:ext cx="2232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分类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215900" y="3999706"/>
            <a:ext cx="2232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沟道增强型</a:t>
            </a:r>
            <a:endParaRPr lang="zh-CN" altLang="en-US" sz="2400" b="1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33021" y="1359694"/>
            <a:ext cx="70199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栅极与源极、漏极之间均采用</a:t>
            </a:r>
            <a:r>
              <a:rPr lang="en-US" altLang="zh-CN" sz="2400" b="1">
                <a:latin typeface="Times New Roman" panose="02020603050405020304" pitchFamily="18" charset="0"/>
              </a:rPr>
              <a:t>SiO</a:t>
            </a: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绝缘层隔离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250825" y="4599328"/>
          <a:ext cx="1909763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7" name="Photo Editor 照片" r:id="rId1" imgW="5838825" imgH="5419725" progId="MSPhotoEd.3">
                  <p:embed/>
                </p:oleObj>
              </mc:Choice>
              <mc:Fallback>
                <p:oleObj name="Photo Editor 照片" r:id="rId1" imgW="5838825" imgH="5419725" progId="MSPhotoEd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599328"/>
                        <a:ext cx="1909763" cy="177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484438" y="3999706"/>
            <a:ext cx="2232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沟道增强型</a:t>
            </a:r>
            <a:endParaRPr lang="zh-CN" altLang="en-US" sz="2400" b="1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752622" y="3998121"/>
            <a:ext cx="22320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沟道耗尽型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920549" y="3995913"/>
            <a:ext cx="2232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沟道耗尽型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9639" name="Object 7"/>
          <p:cNvGraphicFramePr>
            <a:graphicFrameLocks noChangeAspect="1"/>
          </p:cNvGraphicFramePr>
          <p:nvPr/>
        </p:nvGraphicFramePr>
        <p:xfrm>
          <a:off x="4716463" y="4611687"/>
          <a:ext cx="1898650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8" name="Photo Editor 照片" r:id="rId3" imgW="5724525" imgH="5343525" progId="MSPhotoEd.3">
                  <p:embed/>
                </p:oleObj>
              </mc:Choice>
              <mc:Fallback>
                <p:oleObj name="Photo Editor 照片" r:id="rId3" imgW="5724525" imgH="534352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611687"/>
                        <a:ext cx="1898650" cy="177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" r="409" b="3252"/>
          <a:stretch>
            <a:fillRect/>
          </a:stretch>
        </p:blipFill>
        <p:spPr bwMode="auto">
          <a:xfrm>
            <a:off x="7040264" y="4670600"/>
            <a:ext cx="18716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6660" r="2058"/>
          <a:stretch>
            <a:fillRect/>
          </a:stretch>
        </p:blipFill>
        <p:spPr bwMode="auto">
          <a:xfrm>
            <a:off x="2395538" y="4642025"/>
            <a:ext cx="196056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705642" y="2422261"/>
            <a:ext cx="66246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增强型管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栅源电压为零时漏极电流也为零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722275" y="3089276"/>
            <a:ext cx="66246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耗尽型管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栅源电压为零时漏极电流不为零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 build="p"/>
      <p:bldP spid="20" grpId="0" autoUpdateAnimBg="0" build="p"/>
      <p:bldP spid="21" grpId="0" autoUpdateAnimBg="0" build="p"/>
      <p:bldP spid="8" grpId="0" autoUpdateAnimBg="0" build="p"/>
      <p:bldP spid="10" grpId="0" autoUpdateAnimBg="0" build="p"/>
      <p:bldP spid="11" grpId="0" autoUpdateAnimBg="0" build="p"/>
      <p:bldP spid="12" grpId="0" autoUpdateAnimBg="0" build="p"/>
      <p:bldP spid="16" grpId="0" autoUpdateAnimBg="0" build="p"/>
      <p:bldP spid="17" grpId="0" autoUpdateAnimBg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18596"/>
            <a:ext cx="8351838" cy="723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  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绝缘栅型管的工作原理（以</a:t>
            </a:r>
            <a:r>
              <a:rPr lang="en-US" altLang="zh-CN" sz="28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沟道为例）</a:t>
            </a:r>
            <a:endParaRPr lang="zh-CN" altLang="en-US" sz="2800" dirty="0">
              <a:solidFill>
                <a:srgbClr val="D60093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7898" name="Text Box 14"/>
          <p:cNvSpPr txBox="1">
            <a:spLocks noChangeArrowheads="1"/>
          </p:cNvSpPr>
          <p:nvPr/>
        </p:nvSpPr>
        <p:spPr bwMode="auto">
          <a:xfrm>
            <a:off x="395288" y="1484313"/>
            <a:ext cx="2952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B0F0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增强型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pitchFamily="18" charset="0"/>
              </a:rPr>
              <a:t>MOS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管</a:t>
            </a:r>
            <a:endParaRPr lang="zh-CN" altLang="en-US" sz="2400" b="1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-323850" y="0"/>
            <a:ext cx="8715375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37904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43150"/>
            <a:ext cx="360045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9"/>
          <p:cNvSpPr/>
          <p:nvPr/>
        </p:nvSpPr>
        <p:spPr bwMode="auto">
          <a:xfrm>
            <a:off x="250825" y="5876925"/>
            <a:ext cx="1296988" cy="504825"/>
          </a:xfrm>
          <a:prstGeom prst="borderCallout1">
            <a:avLst>
              <a:gd name="adj1" fmla="val 30000"/>
              <a:gd name="adj2" fmla="val 102583"/>
              <a:gd name="adj3" fmla="val -326500"/>
              <a:gd name="adj4" fmla="val 196046"/>
            </a:avLst>
          </a:prstGeom>
          <a:solidFill>
            <a:srgbClr val="92D050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高掺杂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258888" y="4221163"/>
            <a:ext cx="217487" cy="16557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/>
          <a:stretch>
            <a:fillRect/>
          </a:stretch>
        </p:blipFill>
        <p:spPr bwMode="auto">
          <a:xfrm>
            <a:off x="4716463" y="2133600"/>
            <a:ext cx="363855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606925" y="5661025"/>
            <a:ext cx="45370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加了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GS</a:t>
            </a:r>
            <a:r>
              <a:rPr lang="zh-CN" altLang="en-US" sz="2400" b="1" dirty="0">
                <a:latin typeface="Times New Roman" panose="02020603050405020304" pitchFamily="18" charset="0"/>
              </a:rPr>
              <a:t>以后，形成电场。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1050" y="4581525"/>
            <a:ext cx="684213" cy="3603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619250" y="2349500"/>
            <a:ext cx="720725" cy="52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+mn-ea"/>
              </a:rPr>
              <a:t>S</a:t>
            </a:r>
            <a:endParaRPr kumimoji="1" lang="zh-CN" altLang="en-US" sz="2800" b="1" dirty="0">
              <a:latin typeface="+mn-lt"/>
              <a:ea typeface="+mn-ea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059113" y="2276475"/>
            <a:ext cx="7207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+mn-ea"/>
              </a:rPr>
              <a:t>d</a:t>
            </a:r>
            <a:endParaRPr kumimoji="1" lang="zh-CN" altLang="en-US" sz="2800" b="1" dirty="0">
              <a:latin typeface="+mn-lt"/>
              <a:ea typeface="+mn-ea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339975" y="2276475"/>
            <a:ext cx="71913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+mn-ea"/>
              </a:rPr>
              <a:t>g</a:t>
            </a:r>
            <a:endParaRPr kumimoji="1" lang="zh-CN" altLang="en-US" sz="2800" b="1" dirty="0"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850" y="3213100"/>
            <a:ext cx="684213" cy="5762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11188" y="5516563"/>
            <a:ext cx="1512887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124075" y="5229225"/>
            <a:ext cx="71913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+mn-ea"/>
              </a:rPr>
              <a:t>B</a:t>
            </a:r>
            <a:endParaRPr kumimoji="1" lang="zh-CN" altLang="en-US" sz="2800" b="1" dirty="0">
              <a:latin typeface="+mn-lt"/>
              <a:ea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611188" y="2565400"/>
            <a:ext cx="0" cy="2951163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611188" y="2565400"/>
            <a:ext cx="1044575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692275" y="2565400"/>
            <a:ext cx="71913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227763" y="2060575"/>
            <a:ext cx="936625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00B050"/>
                </a:solidFill>
                <a:latin typeface="+mn-lt"/>
                <a:ea typeface="+mn-ea"/>
              </a:rPr>
              <a:t>&gt;0</a:t>
            </a:r>
            <a:endParaRPr kumimoji="1" lang="zh-CN" altLang="en-US" sz="24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/>
      <p:bldP spid="17" grpId="0" animBg="1"/>
      <p:bldP spid="12" grpId="0" autoUpdateAnimBg="0" build="p"/>
      <p:bldP spid="10" grpId="0" animBg="1"/>
      <p:bldP spid="10" grpId="1" animBg="1"/>
      <p:bldP spid="11" grpId="0"/>
      <p:bldP spid="13" grpId="0"/>
      <p:bldP spid="14" grpId="0"/>
      <p:bldP spid="15" grpId="0" animBg="1"/>
      <p:bldP spid="15" grpId="1" animBg="1"/>
      <p:bldP spid="22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71550" y="4941888"/>
            <a:ext cx="6781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</a:rPr>
              <a:t>        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latin typeface="Times New Roman" panose="02020603050405020304" pitchFamily="18" charset="0"/>
              </a:rPr>
              <a:t>增大，</a:t>
            </a:r>
            <a:r>
              <a:rPr lang="zh-CN" altLang="en-US" sz="2400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反型层</a:t>
            </a:r>
            <a:r>
              <a:rPr lang="zh-CN" altLang="en-US" sz="2400" b="1">
                <a:latin typeface="Times New Roman" panose="02020603050405020304" pitchFamily="18" charset="0"/>
              </a:rPr>
              <a:t>（导电沟道）将变厚变长。当反型层将两个</a:t>
            </a:r>
            <a:r>
              <a:rPr lang="en-US" altLang="zh-CN" sz="2400" b="1">
                <a:latin typeface="Times New Roman" panose="02020603050405020304" pitchFamily="18" charset="0"/>
              </a:rPr>
              <a:t>N</a:t>
            </a:r>
            <a:r>
              <a:rPr lang="zh-CN" altLang="en-US" sz="2400" b="1">
                <a:latin typeface="Times New Roman" panose="02020603050405020304" pitchFamily="18" charset="0"/>
              </a:rPr>
              <a:t>区相接时，形成导电沟道。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9750" y="1052513"/>
          <a:ext cx="368776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6" name="Photo Editor 照片" r:id="rId1" imgW="8943975" imgH="7858125" progId="MSPhotoEd.3">
                  <p:embed/>
                </p:oleObj>
              </mc:Choice>
              <mc:Fallback>
                <p:oleObj name="Photo Editor 照片" r:id="rId1" imgW="8943975" imgH="78581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2513"/>
                        <a:ext cx="3687763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7"/>
          <p:cNvGraphicFramePr>
            <a:graphicFrameLocks noChangeAspect="1"/>
          </p:cNvGraphicFramePr>
          <p:nvPr/>
        </p:nvGraphicFramePr>
        <p:xfrm>
          <a:off x="4787900" y="1125538"/>
          <a:ext cx="3673475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7" name="Photo Editor 照片" r:id="rId3" imgW="8734425" imgH="7839075" progId="MSPhotoEd.3">
                  <p:embed/>
                </p:oleObj>
              </mc:Choice>
              <mc:Fallback>
                <p:oleObj name="Photo Editor 照片" r:id="rId3" imgW="8734425" imgH="783907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125538"/>
                        <a:ext cx="3673475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AutoShape 12"/>
          <p:cNvSpPr/>
          <p:nvPr/>
        </p:nvSpPr>
        <p:spPr bwMode="auto">
          <a:xfrm>
            <a:off x="7308850" y="4365625"/>
            <a:ext cx="1138238" cy="485775"/>
          </a:xfrm>
          <a:prstGeom prst="borderCallout2">
            <a:avLst>
              <a:gd name="adj1" fmla="val 23528"/>
              <a:gd name="adj2" fmla="val -6694"/>
              <a:gd name="adj3" fmla="val 23528"/>
              <a:gd name="adj4" fmla="val -12690"/>
              <a:gd name="adj5" fmla="val -306894"/>
              <a:gd name="adj6" fmla="val -38792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latin typeface="Times New Roman" panose="02020603050405020304" pitchFamily="18" charset="0"/>
              </a:rPr>
              <a:t>反型层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66576" name="AutoShape 16"/>
          <p:cNvSpPr/>
          <p:nvPr/>
        </p:nvSpPr>
        <p:spPr bwMode="auto">
          <a:xfrm>
            <a:off x="7451725" y="836613"/>
            <a:ext cx="1295400" cy="685800"/>
          </a:xfrm>
          <a:prstGeom prst="borderCallout1">
            <a:avLst>
              <a:gd name="adj1" fmla="val 16667"/>
              <a:gd name="adj2" fmla="val -5884"/>
              <a:gd name="adj3" fmla="val 125926"/>
              <a:gd name="adj4" fmla="val -92523"/>
            </a:avLst>
          </a:prstGeom>
          <a:solidFill>
            <a:srgbClr val="FF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大到一定值才开启</a:t>
            </a:r>
            <a:endParaRPr lang="zh-CN" altLang="en-US" sz="2000" b="1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-323850" y="0"/>
            <a:ext cx="8715375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AutoShape 9"/>
          <p:cNvSpPr/>
          <p:nvPr/>
        </p:nvSpPr>
        <p:spPr bwMode="auto">
          <a:xfrm>
            <a:off x="179388" y="4365625"/>
            <a:ext cx="1295400" cy="504825"/>
          </a:xfrm>
          <a:prstGeom prst="borderCallout1">
            <a:avLst>
              <a:gd name="adj1" fmla="val 30000"/>
              <a:gd name="adj2" fmla="val 107417"/>
              <a:gd name="adj3" fmla="val -239310"/>
              <a:gd name="adj4" fmla="val 120917"/>
            </a:avLst>
          </a:prstGeom>
          <a:solidFill>
            <a:srgbClr val="92D050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耗尽层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9" name="AutoShape 10"/>
          <p:cNvSpPr/>
          <p:nvPr/>
        </p:nvSpPr>
        <p:spPr bwMode="auto">
          <a:xfrm>
            <a:off x="3059113" y="4365625"/>
            <a:ext cx="863600" cy="431800"/>
          </a:xfrm>
          <a:prstGeom prst="borderCallout1">
            <a:avLst>
              <a:gd name="adj1" fmla="val -16412"/>
              <a:gd name="adj2" fmla="val 44389"/>
              <a:gd name="adj3" fmla="val -350690"/>
              <a:gd name="adj4" fmla="val -25296"/>
            </a:avLst>
          </a:prstGeom>
          <a:solidFill>
            <a:srgbClr val="92D050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空穴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971550" y="6165850"/>
            <a:ext cx="7524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使沟道刚刚形成的栅源电压称为</a:t>
            </a:r>
            <a:r>
              <a:rPr kumimoji="1" lang="zh-CN" altLang="en-US" sz="2400" b="1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开启电压</a:t>
            </a:r>
            <a:r>
              <a:rPr kumimoji="1"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th</a:t>
            </a:r>
            <a:r>
              <a:rPr kumimoji="1" lang="zh-CN" altLang="en-US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400" b="1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autoUpdateAnimBg="0" build="p"/>
      <p:bldP spid="66572" grpId="0" animBg="1" autoUpdateAnimBg="0"/>
      <p:bldP spid="66576" grpId="0" animBg="1" autoUpdateAnimBg="0"/>
      <p:bldP spid="8" grpId="0" animBg="1"/>
      <p:bldP spid="9" grpId="0" animBg="1"/>
      <p:bldP spid="11" grpId="0" autoUpdateAnimBg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4537075" cy="577850"/>
          </a:xfrm>
        </p:spPr>
        <p:txBody>
          <a:bodyPr/>
          <a:lstStyle/>
          <a:p>
            <a:pPr algn="l" eaLnBrk="1" hangingPunct="1"/>
            <a:r>
              <a:rPr lang="zh-CN" altLang="en-US" sz="2800">
                <a:solidFill>
                  <a:srgbClr val="0066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增强型管</a:t>
            </a:r>
            <a:r>
              <a:rPr lang="en-US" altLang="zh-CN" sz="2800" b="1" i="1">
                <a:solidFill>
                  <a:srgbClr val="0066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u</a:t>
            </a:r>
            <a:r>
              <a:rPr lang="en-US" altLang="zh-CN" sz="2800" b="1" baseline="-25000">
                <a:solidFill>
                  <a:srgbClr val="0066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DS</a:t>
            </a:r>
            <a:r>
              <a:rPr lang="zh-CN" altLang="en-US" sz="2800">
                <a:solidFill>
                  <a:srgbClr val="0066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对</a:t>
            </a:r>
            <a:r>
              <a:rPr lang="en-US" altLang="zh-CN" sz="2800" b="1" i="1">
                <a:solidFill>
                  <a:srgbClr val="0066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i</a:t>
            </a:r>
            <a:r>
              <a:rPr lang="en-US" altLang="zh-CN" sz="2800" b="1" baseline="-25000">
                <a:solidFill>
                  <a:srgbClr val="0066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D</a:t>
            </a:r>
            <a:r>
              <a:rPr lang="zh-CN" altLang="en-US" sz="2800">
                <a:solidFill>
                  <a:srgbClr val="0066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的影响</a:t>
            </a:r>
            <a:endParaRPr lang="zh-CN" altLang="en-US" sz="2800">
              <a:solidFill>
                <a:srgbClr val="0066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627063" y="5970588"/>
            <a:ext cx="7620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用场效应管组成放大电路时应使之工作在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恒流区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681038" y="1704975"/>
          <a:ext cx="24384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1" name="Photo Editor 照片" r:id="rId1" imgW="8924925" imgH="8582025" progId="MSPhotoEd.3">
                  <p:embed/>
                </p:oleObj>
              </mc:Choice>
              <mc:Fallback>
                <p:oleObj name="Photo Editor 照片" r:id="rId1" imgW="8924925" imgH="85820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1704975"/>
                        <a:ext cx="2438400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348038" y="1628775"/>
          <a:ext cx="2590800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" name="Photo Editor 照片" r:id="rId3" imgW="9191625" imgH="8505825" progId="MSPhotoEd.3">
                  <p:embed/>
                </p:oleObj>
              </mc:Choice>
              <mc:Fallback>
                <p:oleObj name="Photo Editor 照片" r:id="rId3" imgW="9191625" imgH="850582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628775"/>
                        <a:ext cx="2590800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6243638" y="1552575"/>
          <a:ext cx="241935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Photo Editor 照片" r:id="rId5" imgW="8886825" imgH="8543925" progId="MSPhotoEd.3">
                  <p:embed/>
                </p:oleObj>
              </mc:Choice>
              <mc:Fallback>
                <p:oleObj name="Photo Editor 照片" r:id="rId5" imgW="8886825" imgH="8543925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552575"/>
                        <a:ext cx="2419350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909638" y="4067175"/>
            <a:ext cx="2209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     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随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的增大而增大，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可变电阻区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3429000" y="4071938"/>
            <a:ext cx="251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    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GD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th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预夹断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6396038" y="3990975"/>
            <a:ext cx="2209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   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几乎仅仅受控于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恒流区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94" name="AutoShape 10"/>
          <p:cNvSpPr/>
          <p:nvPr/>
        </p:nvSpPr>
        <p:spPr bwMode="auto">
          <a:xfrm>
            <a:off x="5364163" y="1484313"/>
            <a:ext cx="1922462" cy="455612"/>
          </a:xfrm>
          <a:prstGeom prst="borderCallout1">
            <a:avLst>
              <a:gd name="adj1" fmla="val 25088"/>
              <a:gd name="adj2" fmla="val -3963"/>
              <a:gd name="adj3" fmla="val 296389"/>
              <a:gd name="adj4" fmla="val -9287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刚出现夹断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7595" name="AutoShape 11"/>
          <p:cNvSpPr/>
          <p:nvPr/>
        </p:nvSpPr>
        <p:spPr bwMode="auto">
          <a:xfrm>
            <a:off x="3071813" y="5143500"/>
            <a:ext cx="3262312" cy="800100"/>
          </a:xfrm>
          <a:prstGeom prst="borderCallout1">
            <a:avLst>
              <a:gd name="adj1" fmla="val 14287"/>
              <a:gd name="adj2" fmla="val 102338"/>
              <a:gd name="adj3" fmla="val -301986"/>
              <a:gd name="adj4" fmla="val 141676"/>
            </a:avLst>
          </a:prstGeom>
          <a:solidFill>
            <a:srgbClr val="CCCC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的增大几乎全部用来克服夹断区的电阻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-468313" y="0"/>
            <a:ext cx="8715376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0973" name="Text Box 8"/>
          <p:cNvSpPr txBox="1">
            <a:spLocks noChangeArrowheads="1"/>
          </p:cNvSpPr>
          <p:nvPr/>
        </p:nvSpPr>
        <p:spPr bwMode="auto">
          <a:xfrm>
            <a:off x="3851275" y="908050"/>
            <a:ext cx="4465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（当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en-US" altLang="zh-CN" sz="2400" b="1">
                <a:latin typeface="Times New Roman" panose="02020603050405020304" pitchFamily="18" charset="0"/>
              </a:rPr>
              <a:t>&gt;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th</a:t>
            </a:r>
            <a:r>
              <a:rPr kumimoji="1" lang="zh-CN" altLang="en-US" sz="2400" b="1" baseline="-25000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时）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7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autoUpdateAnimBg="0" build="p"/>
      <p:bldP spid="67591" grpId="0" autoUpdateAnimBg="0" build="p"/>
      <p:bldP spid="67592" grpId="0" autoUpdateAnimBg="0" build="p"/>
      <p:bldP spid="67593" grpId="0" autoUpdateAnimBg="0" build="p"/>
      <p:bldP spid="67594" grpId="0" animBg="1" autoUpdateAnimBg="0"/>
      <p:bldP spid="67595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008" y="582613"/>
            <a:ext cx="3810000" cy="57943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+mn-ea"/>
                <a:ea typeface="+mn-ea"/>
              </a:rPr>
              <a:t>(2)</a:t>
            </a:r>
            <a:r>
              <a:rPr lang="zh-CN" altLang="en-US" sz="2400" b="1" dirty="0">
                <a:solidFill>
                  <a:srgbClr val="00B0F0"/>
                </a:solidFill>
                <a:latin typeface="+mn-ea"/>
                <a:ea typeface="+mn-ea"/>
              </a:rPr>
              <a:t>耗尽型</a:t>
            </a:r>
            <a:r>
              <a:rPr lang="en-US" altLang="zh-CN" sz="2400" b="1" dirty="0">
                <a:solidFill>
                  <a:srgbClr val="00B0F0"/>
                </a:solidFill>
                <a:latin typeface="+mn-ea"/>
                <a:ea typeface="+mn-ea"/>
              </a:rPr>
              <a:t>MOS</a:t>
            </a:r>
            <a:r>
              <a:rPr lang="zh-CN" altLang="en-US" sz="2400" b="1" dirty="0">
                <a:solidFill>
                  <a:srgbClr val="00B0F0"/>
                </a:solidFill>
                <a:latin typeface="+mn-ea"/>
                <a:ea typeface="+mn-ea"/>
              </a:rPr>
              <a:t>管</a:t>
            </a:r>
            <a:endParaRPr lang="zh-CN" altLang="en-US" sz="24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3563938" y="981075"/>
            <a:ext cx="2160587" cy="646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当</a:t>
            </a:r>
            <a:r>
              <a:rPr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时：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79388" y="1341438"/>
          <a:ext cx="30480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Photo Editor 照片" r:id="rId1" imgW="9420225" imgH="10258425" progId="MSPhotoEd.3">
                  <p:embed/>
                </p:oleObj>
              </mc:Choice>
              <mc:Fallback>
                <p:oleObj name="Photo Editor 照片" r:id="rId1" imgW="9420225" imgH="102584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341438"/>
                        <a:ext cx="30480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-396875" y="0"/>
            <a:ext cx="8715375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15008" y="6056137"/>
            <a:ext cx="7993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耗尽型管在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GS</a:t>
            </a:r>
            <a:r>
              <a:rPr lang="zh-CN" altLang="en-US" sz="2400" b="1" dirty="0">
                <a:latin typeface="Times New Roman" panose="02020603050405020304" pitchFamily="18" charset="0"/>
              </a:rPr>
              <a:t>＞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、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GS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＜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、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GS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时均可导通。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23850" y="4005263"/>
            <a:ext cx="2160588" cy="64770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当</a:t>
            </a:r>
            <a:r>
              <a:rPr lang="zh-CN" altLang="en-US" sz="2400" b="1" i="1"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＜</a:t>
            </a: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时：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635375" y="2565400"/>
            <a:ext cx="2160588" cy="646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当</a:t>
            </a:r>
            <a:r>
              <a:rPr lang="zh-CN" altLang="en-US" sz="2400" b="1" i="1"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时：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851275" y="1700213"/>
            <a:ext cx="55451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Times New Roman" panose="02020603050405020304" pitchFamily="18" charset="0"/>
              </a:rPr>
              <a:t>存在反型层即导电沟道，若外加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lang="zh-CN" altLang="en-US" sz="2400" b="1">
                <a:latin typeface="Times New Roman" panose="02020603050405020304" pitchFamily="18" charset="0"/>
              </a:rPr>
              <a:t>，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r>
              <a:rPr lang="zh-CN" altLang="en-US" sz="2400" b="1">
                <a:latin typeface="Times New Roman" panose="02020603050405020304" pitchFamily="18" charset="0"/>
              </a:rPr>
              <a:t>就有</a:t>
            </a:r>
            <a:r>
              <a:rPr lang="en-US" altLang="zh-CN" sz="2400" b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924300" y="3284538"/>
            <a:ext cx="5400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Times New Roman" panose="02020603050405020304" pitchFamily="18" charset="0"/>
              </a:rPr>
              <a:t>反型层变宽，沟道电阻变小，在相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r>
              <a:rPr lang="zh-CN" altLang="en-US" sz="2400" b="1">
                <a:latin typeface="Times New Roman" panose="02020603050405020304" pitchFamily="18" charset="0"/>
              </a:rPr>
              <a:t>同的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lang="zh-CN" altLang="en-US" sz="2400" b="1">
                <a:latin typeface="Times New Roman" panose="02020603050405020304" pitchFamily="18" charset="0"/>
              </a:rPr>
              <a:t>下，</a:t>
            </a:r>
            <a:r>
              <a:rPr lang="en-US" altLang="zh-CN" sz="2400" b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lang="zh-CN" altLang="en-US" sz="2400" b="1">
                <a:latin typeface="Times New Roman" panose="02020603050405020304" pitchFamily="18" charset="0"/>
              </a:rPr>
              <a:t>将增大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042988" y="4581525"/>
            <a:ext cx="8101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反型层变窄，沟道电阻变大，在相同的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lang="zh-CN" altLang="en-US" sz="2400" b="1">
                <a:latin typeface="Times New Roman" panose="02020603050405020304" pitchFamily="18" charset="0"/>
              </a:rPr>
              <a:t>下，</a:t>
            </a:r>
            <a:r>
              <a:rPr lang="en-US" altLang="zh-CN" sz="2400" b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lang="zh-CN" altLang="en-US" sz="2400" b="1">
                <a:latin typeface="Times New Roman" panose="02020603050405020304" pitchFamily="18" charset="0"/>
              </a:rPr>
              <a:t>将减小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042988" y="5300663"/>
            <a:ext cx="8101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Times New Roman" panose="02020603050405020304" pitchFamily="18" charset="0"/>
              </a:rPr>
              <a:t>当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latin typeface="Times New Roman" panose="02020603050405020304" pitchFamily="18" charset="0"/>
              </a:rPr>
              <a:t>从零减小到一定值时，反型层消失，</a:t>
            </a:r>
            <a:r>
              <a:rPr lang="en-US" altLang="zh-CN" sz="2400" b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lang="en-US" altLang="zh-CN" sz="2400" b="1">
                <a:latin typeface="Times New Roman" panose="02020603050405020304" pitchFamily="18" charset="0"/>
              </a:rPr>
              <a:t>=0</a:t>
            </a:r>
            <a:r>
              <a:rPr lang="zh-CN" altLang="en-US" sz="2400" b="1">
                <a:latin typeface="Times New Roman" panose="02020603050405020304" pitchFamily="18" charset="0"/>
              </a:rPr>
              <a:t>。此时的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latin typeface="Times New Roman" panose="02020603050405020304" pitchFamily="18" charset="0"/>
              </a:rPr>
              <a:t>称为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夹断电压</a:t>
            </a:r>
            <a:r>
              <a:rPr kumimoji="1"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off</a:t>
            </a:r>
            <a:r>
              <a:rPr kumimoji="1" lang="zh-CN" altLang="en-US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6375" y="2852738"/>
            <a:ext cx="792163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AutoShape 5"/>
          <p:cNvSpPr/>
          <p:nvPr/>
        </p:nvSpPr>
        <p:spPr bwMode="auto">
          <a:xfrm>
            <a:off x="2195513" y="3284538"/>
            <a:ext cx="1223962" cy="431800"/>
          </a:xfrm>
          <a:prstGeom prst="borderCallout2">
            <a:avLst>
              <a:gd name="adj1" fmla="val -9667"/>
              <a:gd name="adj2" fmla="val 14102"/>
              <a:gd name="adj3" fmla="val -63000"/>
              <a:gd name="adj4" fmla="val 4639"/>
              <a:gd name="adj5" fmla="val -230333"/>
              <a:gd name="adj6" fmla="val -24921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latin typeface="Times New Roman" panose="02020603050405020304" pitchFamily="18" charset="0"/>
              </a:rPr>
              <a:t>加正离子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84213" y="1628775"/>
            <a:ext cx="719137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00B050"/>
                </a:solidFill>
                <a:latin typeface="+mn-lt"/>
                <a:ea typeface="+mn-ea"/>
              </a:rPr>
              <a:t>S</a:t>
            </a:r>
            <a:endParaRPr kumimoji="1" lang="zh-CN" altLang="en-US" sz="24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835150" y="1557338"/>
            <a:ext cx="7207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00B050"/>
                </a:solidFill>
                <a:latin typeface="+mn-lt"/>
                <a:ea typeface="+mn-ea"/>
              </a:rPr>
              <a:t>g</a:t>
            </a:r>
            <a:endParaRPr kumimoji="1" lang="zh-CN" altLang="en-US" sz="24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27313" y="1628775"/>
            <a:ext cx="720725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00B050"/>
                </a:solidFill>
                <a:latin typeface="+mn-lt"/>
                <a:ea typeface="+mn-ea"/>
              </a:rPr>
              <a:t>d</a:t>
            </a:r>
            <a:endParaRPr kumimoji="1" lang="zh-CN" altLang="en-US" sz="24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nimBg="1"/>
      <p:bldP spid="11" grpId="0" autoUpdateAnimBg="0" build="p"/>
      <p:bldP spid="12" grpId="0" animBg="1"/>
      <p:bldP spid="13" grpId="0" animBg="1"/>
      <p:bldP spid="15" grpId="0" autoUpdateAnimBg="0" build="p"/>
      <p:bldP spid="16" grpId="0" autoUpdateAnimBg="0" build="p"/>
      <p:bldP spid="17" grpId="0" autoUpdateAnimBg="0" build="p"/>
      <p:bldP spid="18" grpId="0" autoUpdateAnimBg="0" build="p"/>
      <p:bldP spid="14" grpId="0" animBg="1"/>
      <p:bldP spid="69637" grpId="0" animBg="1" autoUpdateAnimBg="0"/>
      <p:bldP spid="19" grpId="0"/>
      <p:bldP spid="20" grpId="0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07294" y="662781"/>
            <a:ext cx="3352800" cy="579438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4. MOS</a:t>
            </a:r>
            <a:r>
              <a:rPr lang="zh-CN" altLang="en-US" sz="3200" dirty="0">
                <a:solidFill>
                  <a:srgbClr val="0070C0"/>
                </a:solidFill>
                <a:ea typeface="华文行楷" panose="02010800040101010101" pitchFamily="2" charset="-122"/>
              </a:rPr>
              <a:t>管的特性</a:t>
            </a:r>
            <a:endParaRPr lang="zh-CN" altLang="en-US" sz="3200" dirty="0">
              <a:solidFill>
                <a:srgbClr val="0070C0"/>
              </a:solidFill>
              <a:ea typeface="华文行楷" panose="02010800040101010101" pitchFamily="2" charset="-122"/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539750" y="1341438"/>
            <a:ext cx="295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(1)</a:t>
            </a: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增强型</a:t>
            </a:r>
            <a:r>
              <a:rPr kumimoji="1"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MOS</a:t>
            </a:r>
            <a:r>
              <a:rPr kumimoji="1" lang="zh-CN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管</a:t>
            </a:r>
            <a:endParaRPr kumimoji="1" lang="zh-CN" altLang="en-US" sz="24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0661" name="Picture 5" descr="Dz0104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6099" r="42889" b="53096"/>
          <a:stretch>
            <a:fillRect/>
          </a:stretch>
        </p:blipFill>
        <p:spPr bwMode="auto">
          <a:xfrm>
            <a:off x="1331913" y="1844675"/>
            <a:ext cx="2209800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 descr="Dz0104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7" t="35573" r="1068" b="52570"/>
          <a:stretch>
            <a:fillRect/>
          </a:stretch>
        </p:blipFill>
        <p:spPr bwMode="auto">
          <a:xfrm>
            <a:off x="4643438" y="2060575"/>
            <a:ext cx="33845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7" descr="Dz0104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5" t="52460" r="46376" b="34761"/>
          <a:stretch>
            <a:fillRect/>
          </a:stretch>
        </p:blipFill>
        <p:spPr bwMode="auto">
          <a:xfrm>
            <a:off x="1331913" y="4508500"/>
            <a:ext cx="2171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8" descr="Dz01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2" t="54372" r="1146" b="33879"/>
          <a:stretch>
            <a:fillRect/>
          </a:stretch>
        </p:blipFill>
        <p:spPr bwMode="auto">
          <a:xfrm>
            <a:off x="4716463" y="4508500"/>
            <a:ext cx="331152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Text Box 11"/>
          <p:cNvSpPr txBox="1">
            <a:spLocks noChangeArrowheads="1"/>
          </p:cNvSpPr>
          <p:nvPr/>
        </p:nvSpPr>
        <p:spPr bwMode="auto">
          <a:xfrm>
            <a:off x="468313" y="393382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(2)</a:t>
            </a: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耗尽型</a:t>
            </a:r>
            <a:r>
              <a:rPr kumimoji="1"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MOS</a:t>
            </a:r>
            <a:r>
              <a:rPr kumimoji="1"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管</a:t>
            </a:r>
            <a:endParaRPr kumimoji="1" lang="zh-CN" altLang="en-US" sz="24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8" name="AutoShape 12"/>
          <p:cNvSpPr/>
          <p:nvPr/>
        </p:nvSpPr>
        <p:spPr bwMode="auto">
          <a:xfrm>
            <a:off x="323850" y="2205038"/>
            <a:ext cx="838200" cy="685800"/>
          </a:xfrm>
          <a:prstGeom prst="borderCallout2">
            <a:avLst>
              <a:gd name="adj1" fmla="val 16667"/>
              <a:gd name="adj2" fmla="val 109093"/>
              <a:gd name="adj3" fmla="val 16667"/>
              <a:gd name="adj4" fmla="val 145264"/>
              <a:gd name="adj5" fmla="val 191986"/>
              <a:gd name="adj6" fmla="val 201370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开启电压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9" name="AutoShape 13"/>
          <p:cNvSpPr/>
          <p:nvPr/>
        </p:nvSpPr>
        <p:spPr bwMode="auto">
          <a:xfrm>
            <a:off x="323850" y="4941888"/>
            <a:ext cx="838200" cy="685800"/>
          </a:xfrm>
          <a:prstGeom prst="borderCallout2">
            <a:avLst>
              <a:gd name="adj1" fmla="val 16667"/>
              <a:gd name="adj2" fmla="val 109093"/>
              <a:gd name="adj3" fmla="val 16667"/>
              <a:gd name="adj4" fmla="val 128597"/>
              <a:gd name="adj5" fmla="val 218491"/>
              <a:gd name="adj6" fmla="val 175972"/>
            </a:avLst>
          </a:prstGeom>
          <a:solidFill>
            <a:srgbClr val="92D050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夹断电压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670" name="Object 14"/>
          <p:cNvGraphicFramePr>
            <a:graphicFrameLocks noChangeAspect="1"/>
          </p:cNvGraphicFramePr>
          <p:nvPr/>
        </p:nvGraphicFramePr>
        <p:xfrm>
          <a:off x="4143375" y="642938"/>
          <a:ext cx="410368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公式" r:id="rId5" imgW="2247900" imgH="711200" progId="Equation.3">
                  <p:embed/>
                </p:oleObj>
              </mc:Choice>
              <mc:Fallback>
                <p:oleObj name="公式" r:id="rId5" imgW="2247900" imgH="71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642938"/>
                        <a:ext cx="4103688" cy="13017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8" grpId="0" animBg="1" autoUpdateAnimBg="0"/>
      <p:bldP spid="70669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1000125"/>
            <a:ext cx="8002587" cy="68580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zh-CN" altLang="en-US" sz="280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</a:t>
            </a:r>
            <a:r>
              <a:rPr lang="en-US" altLang="zh-CN" sz="280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 </a:t>
            </a:r>
            <a:r>
              <a:rPr lang="zh-CN" altLang="en-US" sz="280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场效应管的分类特性</a:t>
            </a:r>
            <a:br>
              <a:rPr lang="zh-CN" altLang="en-US" sz="32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32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</a:t>
            </a:r>
            <a:r>
              <a:rPr lang="zh-CN" altLang="en-US" sz="2800" b="1">
                <a:solidFill>
                  <a:schemeClr val="tx1"/>
                </a:solidFill>
              </a:rPr>
              <a:t>工作在恒流区时</a:t>
            </a:r>
            <a:r>
              <a:rPr lang="en-US" altLang="zh-CN" sz="2800" b="1">
                <a:solidFill>
                  <a:schemeClr val="tx1"/>
                </a:solidFill>
              </a:rPr>
              <a:t>g-s</a:t>
            </a:r>
            <a:r>
              <a:rPr lang="zh-CN" altLang="en-US" sz="2800" b="1">
                <a:solidFill>
                  <a:schemeClr val="tx1"/>
                </a:solidFill>
              </a:rPr>
              <a:t>、</a:t>
            </a:r>
            <a:r>
              <a:rPr lang="en-US" altLang="zh-CN" sz="2800" b="1">
                <a:solidFill>
                  <a:schemeClr val="tx1"/>
                </a:solidFill>
              </a:rPr>
              <a:t>d-s</a:t>
            </a:r>
            <a:r>
              <a:rPr lang="zh-CN" altLang="en-US" sz="2800" b="1">
                <a:solidFill>
                  <a:schemeClr val="tx1"/>
                </a:solidFill>
              </a:rPr>
              <a:t>间的电压极性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graphicFrame>
        <p:nvGraphicFramePr>
          <p:cNvPr id="44034" name="Object 3"/>
          <p:cNvGraphicFramePr>
            <a:graphicFrameLocks noChangeAspect="1"/>
          </p:cNvGraphicFramePr>
          <p:nvPr/>
        </p:nvGraphicFramePr>
        <p:xfrm>
          <a:off x="4513263" y="3636963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公式" r:id="rId1" imgW="114300" imgH="215900" progId="Equation.3">
                  <p:embed/>
                </p:oleObj>
              </mc:Choice>
              <mc:Fallback>
                <p:oleObj name="公式" r:id="rId1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3636963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714375" y="2000250"/>
          <a:ext cx="8005763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Equation" r:id="rId3" imgW="3810000" imgH="1549400" progId="Equation.3">
                  <p:embed/>
                </p:oleObj>
              </mc:Choice>
              <mc:Fallback>
                <p:oleObj name="Equation" r:id="rId3" imgW="3810000" imgH="154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000250"/>
                        <a:ext cx="8005763" cy="321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1071563" y="5357813"/>
            <a:ext cx="74676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i="1">
                <a:solidFill>
                  <a:srgbClr val="D60093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D60093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=0</a:t>
            </a:r>
            <a:r>
              <a:rPr lang="zh-CN" altLang="en-US" sz="2400" b="1">
                <a:latin typeface="Times New Roman" panose="02020603050405020304" pitchFamily="18" charset="0"/>
              </a:rPr>
              <a:t>可工作在恒流区的场效应管有哪几种？ 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400" b="1" i="1">
                <a:solidFill>
                  <a:srgbClr val="D60093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D60093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才可能工作在恒流区的场效应管有哪几种？ 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400" b="1" i="1">
                <a:solidFill>
                  <a:srgbClr val="D60093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solidFill>
                  <a:srgbClr val="D60093"/>
                </a:solidFill>
                <a:latin typeface="Times New Roman" panose="02020603050405020304" pitchFamily="18" charset="0"/>
              </a:rPr>
              <a:t>GS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＜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才可能工作在恒流区的场效应管有哪几种？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utoUpdateAnimBg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05" name="Group 189"/>
          <p:cNvGraphicFramePr>
            <a:graphicFrameLocks noGrp="1"/>
          </p:cNvGraphicFramePr>
          <p:nvPr>
            <p:ph/>
          </p:nvPr>
        </p:nvGraphicFramePr>
        <p:xfrm>
          <a:off x="0" y="1428750"/>
          <a:ext cx="9001124" cy="4841874"/>
        </p:xfrm>
        <a:graphic>
          <a:graphicData uri="http://schemas.openxmlformats.org/drawingml/2006/table">
            <a:tbl>
              <a:tblPr/>
              <a:tblGrid>
                <a:gridCol w="735009"/>
                <a:gridCol w="1425570"/>
                <a:gridCol w="1439858"/>
                <a:gridCol w="1296983"/>
                <a:gridCol w="1317632"/>
                <a:gridCol w="1357317"/>
                <a:gridCol w="1428755"/>
              </a:tblGrid>
              <a:tr h="8970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结型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(N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结型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增强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(N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增强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耗尽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(N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耗尽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沟道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夹断区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≤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≥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≤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&gt;0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≥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≤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≥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9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可变电阻区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0≥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0&lt;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恒流区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0≥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0&lt;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GS(th)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GS(off)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828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恒流区电位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&gt;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&lt;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endParaRPr kumimoji="0" lang="en-US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03994" y="751681"/>
            <a:ext cx="8535987" cy="6413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00B050"/>
                </a:solidFill>
                <a:ea typeface="华文行楷" panose="02010800040101010101" pitchFamily="2" charset="-122"/>
              </a:rPr>
              <a:t>四、场效应管</a:t>
            </a:r>
            <a:r>
              <a:rPr kumimoji="1"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的交流等效</a:t>
            </a:r>
            <a:r>
              <a:rPr kumimoji="1"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kumimoji="1" lang="en-US" altLang="zh-CN" sz="2800" b="1" dirty="0" smtClean="0">
                <a:solidFill>
                  <a:srgbClr val="FE3802"/>
                </a:solidFill>
                <a:latin typeface="+mn-ea"/>
                <a:ea typeface="+mn-ea"/>
              </a:rPr>
              <a:t>P96</a:t>
            </a:r>
            <a:endParaRPr lang="zh-CN" altLang="en-US" sz="2800" b="1" dirty="0">
              <a:solidFill>
                <a:srgbClr val="FE3802"/>
              </a:solidFill>
              <a:latin typeface="+mn-ea"/>
              <a:ea typeface="+mn-ea"/>
            </a:endParaRPr>
          </a:p>
        </p:txBody>
      </p:sp>
      <p:pic>
        <p:nvPicPr>
          <p:cNvPr id="145411" name="Picture 3" descr="Dz02070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b="17410"/>
          <a:stretch>
            <a:fillRect/>
          </a:stretch>
        </p:blipFill>
        <p:spPr bwMode="auto">
          <a:xfrm>
            <a:off x="1044191" y="2492551"/>
            <a:ext cx="4191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5412" name="Object 2"/>
          <p:cNvGraphicFramePr>
            <a:graphicFrameLocks noChangeAspect="1"/>
          </p:cNvGraphicFramePr>
          <p:nvPr/>
        </p:nvGraphicFramePr>
        <p:xfrm>
          <a:off x="2860675" y="4525961"/>
          <a:ext cx="22796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公式" r:id="rId2" imgW="914400" imgH="431800" progId="Equation.3">
                  <p:embed/>
                </p:oleObj>
              </mc:Choice>
              <mc:Fallback>
                <p:oleObj name="公式" r:id="rId2" imgW="9144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4525961"/>
                        <a:ext cx="2279650" cy="107156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3" name="AutoShape 5"/>
          <p:cNvSpPr/>
          <p:nvPr/>
        </p:nvSpPr>
        <p:spPr bwMode="auto">
          <a:xfrm>
            <a:off x="5580112" y="2787034"/>
            <a:ext cx="2401888" cy="871537"/>
          </a:xfrm>
          <a:prstGeom prst="borderCallout1">
            <a:avLst>
              <a:gd name="adj1" fmla="val 13116"/>
              <a:gd name="adj2" fmla="val -3171"/>
              <a:gd name="adj3" fmla="val 57630"/>
              <a:gd name="adj4" fmla="val -42356"/>
            </a:avLst>
          </a:prstGeom>
          <a:solidFill>
            <a:srgbClr val="FFFFCC"/>
          </a:solidFill>
          <a:ln w="19050">
            <a:solidFill>
              <a:srgbClr val="00B05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近似分析时可认为其为无穷大！</a:t>
            </a:r>
            <a:endParaRPr lang="zh-CN" altLang="en-US" sz="2400" b="1" dirty="0"/>
          </a:p>
        </p:txBody>
      </p: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1042987" y="1619250"/>
            <a:ext cx="685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与晶体管的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h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参数等效模型类比：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403648" y="4556742"/>
            <a:ext cx="10715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000" b="1" baseline="-25000" dirty="0">
                <a:solidFill>
                  <a:srgbClr val="D60093"/>
                </a:solidFill>
                <a:latin typeface="Times New Roman" panose="02020603050405020304" pitchFamily="18" charset="0"/>
              </a:rPr>
              <a:t>跨导</a:t>
            </a:r>
            <a:endParaRPr lang="en-US" altLang="zh-CN" sz="4000" b="1" baseline="-250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4000" b="1" baseline="-25000" dirty="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038169" y="5755390"/>
            <a:ext cx="671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根据</a:t>
            </a:r>
            <a:r>
              <a:rPr lang="en-US" altLang="zh-CN" sz="2800" b="1" i="1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latin typeface="Times New Roman" panose="02020603050405020304" pitchFamily="18" charset="0"/>
              </a:rPr>
              <a:t>的表达式或转移特性可求得</a:t>
            </a:r>
            <a:r>
              <a:rPr lang="en-US" altLang="zh-CN" sz="2800" b="1" i="1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m</a:t>
            </a:r>
            <a:r>
              <a:rPr lang="zh-CN" altLang="en-US" sz="2800" b="1">
                <a:latin typeface="Times New Roman" panose="02020603050405020304" pitchFamily="18" charset="0"/>
              </a:rPr>
              <a:t>。</a:t>
            </a:r>
            <a:endParaRPr lang="zh-CN" altLang="en-US" sz="2800" b="1" baseline="-25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 autoUpdateAnimBg="0"/>
      <p:bldP spid="145415" grpId="0" autoUpdateAnimBg="0" build="p"/>
      <p:bldP spid="10" grpId="0" autoUpdateAnimBg="0" build="p"/>
      <p:bldP spid="11" grpId="0" autoUpdateAnimBg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12" name="Object 2"/>
          <p:cNvGraphicFramePr>
            <a:graphicFrameLocks noChangeAspect="1"/>
          </p:cNvGraphicFramePr>
          <p:nvPr/>
        </p:nvGraphicFramePr>
        <p:xfrm>
          <a:off x="6864350" y="857250"/>
          <a:ext cx="22796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0" name="公式" r:id="rId1" imgW="914400" imgH="431800" progId="Equation.3">
                  <p:embed/>
                </p:oleObj>
              </mc:Choice>
              <mc:Fallback>
                <p:oleObj name="公式" r:id="rId1" imgW="9144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857250"/>
                        <a:ext cx="2279650" cy="107156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357188" y="214313"/>
            <a:ext cx="8715376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2800" b="1" kern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 </a:t>
            </a: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§3.4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场效应管</a:t>
            </a:r>
            <a:b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endParaRPr lang="zh-CN" altLang="en-US" sz="2800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6092" name="Text Box 6"/>
          <p:cNvSpPr txBox="1">
            <a:spLocks noChangeArrowheads="1"/>
          </p:cNvSpPr>
          <p:nvPr/>
        </p:nvSpPr>
        <p:spPr bwMode="auto">
          <a:xfrm>
            <a:off x="7643813" y="1928813"/>
            <a:ext cx="10715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跨导</a:t>
            </a:r>
            <a:endParaRPr lang="zh-CN" altLang="en-US" sz="4000" b="1" baseline="-2500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28625" y="857250"/>
            <a:ext cx="371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800" b="1">
                <a:solidFill>
                  <a:srgbClr val="D60093"/>
                </a:solidFill>
                <a:latin typeface="Times New Roman" panose="02020603050405020304" pitchFamily="18" charset="0"/>
              </a:rPr>
              <a:t>增强型</a:t>
            </a:r>
            <a:r>
              <a:rPr kumimoji="1"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MOS</a:t>
            </a:r>
            <a:r>
              <a:rPr kumimoji="1" lang="zh-CN" altLang="en-US" sz="2800" b="1">
                <a:solidFill>
                  <a:srgbClr val="D60093"/>
                </a:solidFill>
                <a:latin typeface="Times New Roman" panose="02020603050405020304" pitchFamily="18" charset="0"/>
              </a:rPr>
              <a:t>管：</a:t>
            </a:r>
            <a:endParaRPr kumimoji="1" lang="zh-CN" altLang="en-US" sz="28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0063" y="4714875"/>
            <a:ext cx="371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800" b="1">
                <a:solidFill>
                  <a:srgbClr val="D60093"/>
                </a:solidFill>
                <a:latin typeface="Times New Roman" panose="02020603050405020304" pitchFamily="18" charset="0"/>
              </a:rPr>
              <a:t>结型场效应管：</a:t>
            </a:r>
            <a:endParaRPr kumimoji="1" lang="zh-CN" altLang="en-US" sz="28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670" name="Object 14"/>
          <p:cNvGraphicFramePr>
            <a:graphicFrameLocks noChangeAspect="1"/>
          </p:cNvGraphicFramePr>
          <p:nvPr/>
        </p:nvGraphicFramePr>
        <p:xfrm>
          <a:off x="3429000" y="571500"/>
          <a:ext cx="31432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1" name="公式" r:id="rId3" imgW="1307465" imgH="546100" progId="Equation.3">
                  <p:embed/>
                </p:oleObj>
              </mc:Choice>
              <mc:Fallback>
                <p:oleObj name="公式" r:id="rId3" imgW="1307465" imgH="546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71500"/>
                        <a:ext cx="314325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14375" y="2000250"/>
          <a:ext cx="22796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2" name="公式" r:id="rId5" imgW="914400" imgH="431800" progId="Equation.3">
                  <p:embed/>
                </p:oleObj>
              </mc:Choice>
              <mc:Fallback>
                <p:oleObj name="公式" r:id="rId5" imgW="9144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000250"/>
                        <a:ext cx="22796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071813" y="1928813"/>
          <a:ext cx="3429000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3" name="公式" r:id="rId7" imgW="1447165" imgH="546100" progId="Equation.3">
                  <p:embed/>
                </p:oleObj>
              </mc:Choice>
              <mc:Fallback>
                <p:oleObj name="公式" r:id="rId7" imgW="1447165" imgH="546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928813"/>
                        <a:ext cx="3429000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214438" y="3357563"/>
          <a:ext cx="257175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4" name="公式" r:id="rId9" imgW="1104900" imgH="444500" progId="Equation.3">
                  <p:embed/>
                </p:oleObj>
              </mc:Choice>
              <mc:Fallback>
                <p:oleObj name="公式" r:id="rId9" imgW="1104900" imgH="444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357563"/>
                        <a:ext cx="2571750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929063" y="3357563"/>
          <a:ext cx="27860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5" name="公式" r:id="rId11" imgW="1193800" imgH="444500" progId="Equation.3">
                  <p:embed/>
                </p:oleObj>
              </mc:Choice>
              <mc:Fallback>
                <p:oleObj name="公式" r:id="rId11" imgW="1193800" imgH="444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3357563"/>
                        <a:ext cx="2786062" cy="10414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286125" y="4429125"/>
          <a:ext cx="3286125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6" name="公式" r:id="rId13" imgW="1371600" imgH="546100" progId="Equation.3">
                  <p:embed/>
                </p:oleObj>
              </mc:Choice>
              <mc:Fallback>
                <p:oleObj name="公式" r:id="rId13" imgW="1371600" imgH="546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4429125"/>
                        <a:ext cx="3286125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714375" y="5786438"/>
          <a:ext cx="22796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7" name="公式" r:id="rId15" imgW="914400" imgH="431800" progId="Equation.3">
                  <p:embed/>
                </p:oleObj>
              </mc:Choice>
              <mc:Fallback>
                <p:oleObj name="公式" r:id="rId15" imgW="914400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5786438"/>
                        <a:ext cx="22796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3071813" y="5818188"/>
          <a:ext cx="292893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8" name="公式" r:id="rId17" imgW="1256665" imgH="444500" progId="Equation.3">
                  <p:embed/>
                </p:oleObj>
              </mc:Choice>
              <mc:Fallback>
                <p:oleObj name="公式" r:id="rId17" imgW="1256665" imgH="444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818188"/>
                        <a:ext cx="2928937" cy="10398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 build="p"/>
      <p:bldP spid="13" grpId="0" autoUpdateAnimBg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z01010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49500"/>
            <a:ext cx="312420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981075"/>
            <a:ext cx="6624637" cy="1008063"/>
          </a:xfrm>
        </p:spPr>
        <p:txBody>
          <a:bodyPr/>
          <a:lstStyle/>
          <a:p>
            <a:pPr algn="l" eaLnBrk="1" hangingPunct="1">
              <a:lnSpc>
                <a:spcPct val="110000"/>
              </a:lnSpc>
              <a:defRPr/>
            </a:pP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二、杂质半导体</a:t>
            </a:r>
            <a:br>
              <a:rPr lang="zh-CN" altLang="en-US" sz="3600" dirty="0">
                <a:solidFill>
                  <a:schemeClr val="tx1"/>
                </a:solidFill>
                <a:latin typeface="+mn-lt"/>
                <a:ea typeface="华文行楷" panose="02010800040101010101" pitchFamily="2" charset="-122"/>
              </a:rPr>
            </a:br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en-US" altLang="zh-CN" sz="2800" dirty="0">
                <a:solidFill>
                  <a:srgbClr val="D60093"/>
                </a:solidFill>
                <a:ea typeface="华文行楷" panose="02010800040101010101" pitchFamily="2" charset="-122"/>
                <a:cs typeface="Arial Unicode MS" panose="020B0604020202020204" pitchFamily="34" charset="-122"/>
              </a:rPr>
              <a:t>N</a:t>
            </a:r>
            <a:r>
              <a:rPr lang="zh-CN" altLang="en-US" sz="2800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型半导体</a:t>
            </a:r>
            <a:endParaRPr lang="zh-CN" altLang="en-US" sz="2800" dirty="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2286000" y="3929063"/>
            <a:ext cx="381000" cy="571500"/>
            <a:chOff x="1416" y="2064"/>
            <a:chExt cx="240" cy="240"/>
          </a:xfrm>
        </p:grpSpPr>
        <p:sp>
          <p:nvSpPr>
            <p:cNvPr id="1036" name="Oval 5"/>
            <p:cNvSpPr>
              <a:spLocks noChangeArrowheads="1"/>
            </p:cNvSpPr>
            <p:nvPr/>
          </p:nvSpPr>
          <p:spPr bwMode="auto">
            <a:xfrm>
              <a:off x="1416" y="2064"/>
              <a:ext cx="240" cy="240"/>
            </a:xfrm>
            <a:prstGeom prst="ellipse">
              <a:avLst/>
            </a:prstGeom>
            <a:solidFill>
              <a:srgbClr val="66FFFF"/>
            </a:solidFill>
            <a:ln w="28575">
              <a:solidFill>
                <a:schemeClr val="tx2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026" name="Object 6"/>
            <p:cNvGraphicFramePr>
              <a:graphicFrameLocks noChangeAspect="1"/>
            </p:cNvGraphicFramePr>
            <p:nvPr/>
          </p:nvGraphicFramePr>
          <p:xfrm>
            <a:off x="1440" y="2112"/>
            <a:ext cx="192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Equation" r:id="rId2" imgW="228600" imgH="177800" progId="Equation.3">
                    <p:embed/>
                  </p:oleObj>
                </mc:Choice>
                <mc:Fallback>
                  <p:oleObj name="Equation" r:id="rId2" imgW="228600" imgH="1778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112"/>
                          <a:ext cx="192" cy="14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7" name="AutoShape 7"/>
          <p:cNvSpPr/>
          <p:nvPr/>
        </p:nvSpPr>
        <p:spPr bwMode="auto">
          <a:xfrm>
            <a:off x="2000250" y="6215063"/>
            <a:ext cx="1371600" cy="460375"/>
          </a:xfrm>
          <a:prstGeom prst="borderCallout2">
            <a:avLst>
              <a:gd name="adj1" fmla="val 24829"/>
              <a:gd name="adj2" fmla="val -5556"/>
              <a:gd name="adj3" fmla="val 24829"/>
              <a:gd name="adj4" fmla="val -81366"/>
              <a:gd name="adj5" fmla="val -388843"/>
              <a:gd name="adj6" fmla="val 22287"/>
            </a:avLst>
          </a:prstGeom>
          <a:solidFill>
            <a:srgbClr val="92D050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/>
              <a:t>磷（</a:t>
            </a:r>
            <a:r>
              <a:rPr lang="en-US" altLang="zh-CN" sz="2400" b="1"/>
              <a:t>P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572000" y="2428875"/>
            <a:ext cx="4175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杂质半导体主要靠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多数载流子导电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。掺入杂质越多，多子浓度越高，导电性越强，实现</a:t>
            </a: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导电性可控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0249" name="AutoShape 9"/>
          <p:cNvSpPr/>
          <p:nvPr/>
        </p:nvSpPr>
        <p:spPr bwMode="auto">
          <a:xfrm>
            <a:off x="4572000" y="1628775"/>
            <a:ext cx="1833563" cy="471488"/>
          </a:xfrm>
          <a:prstGeom prst="borderCallout1">
            <a:avLst>
              <a:gd name="adj1" fmla="val 24241"/>
              <a:gd name="adj2" fmla="val -4157"/>
              <a:gd name="adj3" fmla="val 353199"/>
              <a:gd name="adj4" fmla="val -80171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多数载流子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4500563" y="4929188"/>
            <a:ext cx="42481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空穴比未加杂质时的数目多了？少了？为什么？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10247" grpId="0" animBg="1" autoUpdateAnimBg="0"/>
      <p:bldP spid="10248" grpId="0" autoUpdateAnimBg="0"/>
      <p:bldP spid="10249" grpId="0" animBg="1" autoUpdateAnimBg="0"/>
      <p:bldP spid="1025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4343" y="785813"/>
            <a:ext cx="8215313" cy="485775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B050"/>
                </a:solidFill>
              </a:rPr>
              <a:t>场效应管（</a:t>
            </a:r>
            <a:r>
              <a:rPr lang="en-US" altLang="zh-CN" b="1" dirty="0">
                <a:solidFill>
                  <a:srgbClr val="00B050"/>
                </a:solidFill>
              </a:rPr>
              <a:t>FET</a:t>
            </a:r>
            <a:r>
              <a:rPr lang="zh-CN" altLang="en-US" b="1" dirty="0">
                <a:solidFill>
                  <a:srgbClr val="00B050"/>
                </a:solidFill>
              </a:rPr>
              <a:t>管）特点</a:t>
            </a:r>
            <a:endParaRPr lang="zh-CN" altLang="en-US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）是“电压控制型”器件（</a:t>
            </a:r>
            <a:r>
              <a:rPr lang="en-US" altLang="zh-CN" sz="2800" b="1" dirty="0"/>
              <a:t>U</a:t>
            </a:r>
            <a:r>
              <a:rPr lang="en-US" altLang="zh-CN" sz="2800" b="1" baseline="-25000" dirty="0"/>
              <a:t>GS</a:t>
            </a:r>
            <a:r>
              <a:rPr lang="zh-CN" altLang="en-US" sz="2800" b="1" dirty="0"/>
              <a:t>控制</a:t>
            </a:r>
            <a:r>
              <a:rPr lang="en-US" altLang="zh-CN" sz="2800" b="1" dirty="0"/>
              <a:t>I</a:t>
            </a:r>
            <a:r>
              <a:rPr lang="en-US" altLang="zh-CN" sz="2800" b="1" baseline="-25000" dirty="0"/>
              <a:t>D</a:t>
            </a:r>
            <a:r>
              <a:rPr lang="zh-CN" altLang="en-US" sz="2800" b="1" dirty="0"/>
              <a:t>）；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）要得到所需的放大（控制）特性，三个极外加 </a:t>
            </a:r>
            <a:endParaRPr lang="en-US" altLang="zh-CN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      </a:t>
            </a:r>
            <a:r>
              <a:rPr lang="zh-CN" altLang="en-US" sz="2800" b="1" dirty="0"/>
              <a:t>电压</a:t>
            </a:r>
            <a:r>
              <a:rPr lang="zh-CN" altLang="en-US" sz="2800" b="1" dirty="0">
                <a:solidFill>
                  <a:srgbClr val="FF3300"/>
                </a:solidFill>
              </a:rPr>
              <a:t>极性</a:t>
            </a:r>
            <a:r>
              <a:rPr lang="zh-CN" altLang="en-US" sz="2800" b="1" dirty="0"/>
              <a:t>必须正确，且管子处于</a:t>
            </a:r>
            <a:r>
              <a:rPr lang="zh-CN" altLang="en-US" sz="2800" b="1" dirty="0">
                <a:solidFill>
                  <a:srgbClr val="FF3300"/>
                </a:solidFill>
              </a:rPr>
              <a:t>恒流区</a:t>
            </a:r>
            <a:r>
              <a:rPr lang="zh-CN" altLang="en-US" sz="2800" b="1" dirty="0"/>
              <a:t>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）由于输入阻抗较高，更适用于小功率场合，但 </a:t>
            </a:r>
            <a:endParaRPr lang="en-US" altLang="zh-CN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      </a:t>
            </a:r>
            <a:r>
              <a:rPr lang="zh-CN" altLang="en-US" sz="2800" b="1" dirty="0"/>
              <a:t>需注意静电保护；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/>
              <a:t>4</a:t>
            </a:r>
            <a:r>
              <a:rPr lang="zh-CN" altLang="en-US" sz="2800" b="1" dirty="0"/>
              <a:t>）单管的放大倍数比</a:t>
            </a:r>
            <a:r>
              <a:rPr lang="en-US" altLang="zh-CN" sz="2800" b="1" dirty="0"/>
              <a:t>BJT</a:t>
            </a:r>
            <a:r>
              <a:rPr lang="zh-CN" altLang="en-US" sz="2800" b="1" dirty="0"/>
              <a:t>管小。</a:t>
            </a:r>
            <a:endParaRPr lang="zh-CN" altLang="en-US" sz="2800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04" y="6021288"/>
            <a:ext cx="9501188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+mn-lt"/>
                <a:ea typeface="+mn-ea"/>
              </a:rPr>
              <a:t>作业 （</a:t>
            </a:r>
            <a:r>
              <a:rPr lang="en-US" altLang="zh-CN" sz="2800" b="1" kern="0" smtClean="0">
                <a:latin typeface="+mn-lt"/>
                <a:ea typeface="+mn-ea"/>
              </a:rPr>
              <a:t>P53</a:t>
            </a:r>
            <a:r>
              <a:rPr lang="zh-CN" altLang="en-US" sz="2800" b="1" kern="0" smtClean="0">
                <a:latin typeface="+mn-lt"/>
                <a:ea typeface="+mn-ea"/>
              </a:rPr>
              <a:t>）</a:t>
            </a:r>
            <a:r>
              <a:rPr lang="en-US" altLang="zh-CN" sz="2800" b="1" kern="0" dirty="0">
                <a:latin typeface="+mn-lt"/>
                <a:ea typeface="+mn-ea"/>
              </a:rPr>
              <a:t>1.13</a:t>
            </a:r>
            <a:r>
              <a:rPr lang="zh-CN" altLang="en-US" sz="2800" b="1" kern="0" dirty="0">
                <a:latin typeface="+mn-lt"/>
                <a:ea typeface="+mn-ea"/>
              </a:rPr>
              <a:t>、</a:t>
            </a:r>
            <a:r>
              <a:rPr lang="en-US" altLang="zh-CN" sz="2800" b="1" kern="0" dirty="0" smtClean="0">
                <a:latin typeface="+mn-lt"/>
                <a:ea typeface="+mn-ea"/>
              </a:rPr>
              <a:t>1.14</a:t>
            </a:r>
            <a:r>
              <a:rPr lang="zh-CN" altLang="en-US" sz="2800" b="1" kern="0" dirty="0" smtClean="0">
                <a:latin typeface="+mn-lt"/>
                <a:ea typeface="+mn-ea"/>
              </a:rPr>
              <a:t>、</a:t>
            </a:r>
            <a:r>
              <a:rPr lang="en-US" altLang="zh-CN" sz="2800" b="1" kern="0" dirty="0" smtClean="0">
                <a:latin typeface="+mn-lt"/>
                <a:ea typeface="+mn-ea"/>
              </a:rPr>
              <a:t>1.15</a:t>
            </a:r>
            <a:endParaRPr lang="en-US" altLang="zh-CN" sz="2800" b="1" kern="0" dirty="0">
              <a:latin typeface="+mn-lt"/>
              <a:ea typeface="+mn-ea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-323850" y="0"/>
            <a:ext cx="8715375" cy="7858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场效应管</a:t>
            </a:r>
            <a:endParaRPr lang="zh-CN" altLang="en-US" sz="28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8313" y="188913"/>
            <a:ext cx="5759450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solidFill>
                  <a:srgbClr val="7030A0"/>
                </a:solidFill>
                <a:latin typeface="+mn-lt"/>
                <a:ea typeface="+mn-ea"/>
              </a:rPr>
              <a:t>场效应管与晶体管的比较</a:t>
            </a:r>
            <a:endParaRPr lang="zh-CN" altLang="en-US" sz="2800" b="1" kern="0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9750" y="2149004"/>
            <a:ext cx="82089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）场效应管的漏极与源极可以互换，而晶体管的发射极与集电极互换后特性差异很大。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750" y="764704"/>
            <a:ext cx="82724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）场效应管的</a:t>
            </a:r>
            <a:r>
              <a:rPr lang="zh-CN" altLang="en-US" sz="2800" b="1" dirty="0">
                <a:solidFill>
                  <a:srgbClr val="D6009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栅极</a:t>
            </a:r>
            <a:r>
              <a:rPr lang="en-US" altLang="zh-CN" sz="2800" b="1" dirty="0">
                <a:solidFill>
                  <a:srgbClr val="D6009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源极</a:t>
            </a:r>
            <a:r>
              <a:rPr lang="en-US" altLang="zh-CN" sz="28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漏极</a:t>
            </a:r>
            <a:r>
              <a:rPr lang="en-US" altLang="zh-CN" sz="2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对应于晶体管的</a:t>
            </a:r>
            <a:r>
              <a:rPr lang="zh-CN" altLang="en-US" sz="2800" b="1" dirty="0">
                <a:solidFill>
                  <a:srgbClr val="D6009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基极</a:t>
            </a:r>
            <a:r>
              <a:rPr lang="en-US" altLang="zh-CN" sz="2800" b="1" dirty="0">
                <a:solidFill>
                  <a:srgbClr val="D6009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发射极</a:t>
            </a:r>
            <a:r>
              <a:rPr lang="en-US" altLang="zh-CN" sz="28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集电极</a:t>
            </a:r>
            <a:r>
              <a:rPr lang="en-US" altLang="zh-CN" sz="2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，它们的作用相类似。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39750" y="3533304"/>
            <a:ext cx="842486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）场效应管只有</a:t>
            </a:r>
            <a:r>
              <a:rPr lang="zh-CN" altLang="en-US" sz="2800" b="1" dirty="0">
                <a:solidFill>
                  <a:srgbClr val="D6009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多子参与导电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；晶体管内既有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多子又有少子参与导电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，因而场效应管比晶体管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的温度温定性好、抗辐射能力强。在环境变化大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时选用 场效应管。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1659995"/>
            <a:ext cx="849788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）场效应管用栅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源电压控制漏极电流，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栅极不取</a:t>
            </a:r>
            <a:endParaRPr lang="en-US" altLang="zh-CN" sz="28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电流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，用于要求输入电阻高的电路；晶体管的基极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有电流，用于要求信号源提供电流的电路。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8313" y="188913"/>
            <a:ext cx="5759450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solidFill>
                  <a:srgbClr val="7030A0"/>
                </a:solidFill>
                <a:latin typeface="+mn-lt"/>
                <a:ea typeface="+mn-ea"/>
              </a:rPr>
              <a:t>场效应管与晶体管的比较</a:t>
            </a:r>
            <a:endParaRPr lang="zh-CN" altLang="en-US" sz="2800" b="1" kern="0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1757" y="5061372"/>
            <a:ext cx="82089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）由于场效应管集成工艺更简单，且耗电省、工作电源电压范围宽，广泛应用于大规模集成电路中。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007" y="3737397"/>
            <a:ext cx="82804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）场效应管特别是耗尽型</a:t>
            </a:r>
            <a:r>
              <a:rPr lang="en-US" altLang="zh-CN" sz="2800" b="1" dirty="0">
                <a:latin typeface="+mn-lt"/>
                <a:ea typeface="华文新魏" panose="02010800040101010101" pitchFamily="2" charset="-122"/>
              </a:rPr>
              <a:t>MOS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管，栅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源电压无论何值均能控制漏极电流，组成电路时更灵活。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68313" y="836613"/>
            <a:ext cx="86756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）场效应管的噪声系数小，用于信噪比高的电路。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6"/>
          <p:cNvSpPr txBox="1">
            <a:spLocks noChangeArrowheads="1"/>
          </p:cNvSpPr>
          <p:nvPr/>
        </p:nvSpPr>
        <p:spPr bwMode="auto">
          <a:xfrm>
            <a:off x="179388" y="836613"/>
            <a:ext cx="49688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/>
              <a:t>例（</a:t>
            </a:r>
            <a:r>
              <a:rPr lang="en-US" altLang="zh-CN" sz="2400" b="1"/>
              <a:t>1.4.1</a:t>
            </a:r>
            <a:r>
              <a:rPr lang="zh-CN" altLang="en-US" sz="2400" b="1"/>
              <a:t>）已知某管子的输出特性曲线如图。试分析该管是什么类型的场效应管（结型、绝缘栅型、</a:t>
            </a:r>
            <a:r>
              <a:rPr lang="en-US" altLang="zh-CN" sz="2400" b="1"/>
              <a:t>N</a:t>
            </a:r>
            <a:r>
              <a:rPr lang="zh-CN" altLang="en-US" sz="2400" b="1"/>
              <a:t>沟道、</a:t>
            </a:r>
            <a:r>
              <a:rPr lang="en-US" altLang="zh-CN" sz="2400" b="1"/>
              <a:t>P</a:t>
            </a:r>
            <a:r>
              <a:rPr lang="zh-CN" altLang="en-US" sz="2400" b="1"/>
              <a:t>沟道、增强型、耗尽型）。</a:t>
            </a:r>
            <a:endParaRPr lang="zh-CN" altLang="en-US" sz="2400" b="1"/>
          </a:p>
        </p:txBody>
      </p:sp>
      <p:sp>
        <p:nvSpPr>
          <p:cNvPr id="74755" name="Text Box 10"/>
          <p:cNvSpPr txBox="1">
            <a:spLocks noChangeArrowheads="1"/>
          </p:cNvSpPr>
          <p:nvPr/>
        </p:nvSpPr>
        <p:spPr bwMode="auto">
          <a:xfrm>
            <a:off x="179388" y="3141663"/>
            <a:ext cx="1582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70C0"/>
                </a:solidFill>
              </a:rPr>
              <a:t>解：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908050"/>
            <a:ext cx="36734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5288" y="3860800"/>
            <a:ext cx="3960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从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</a:t>
            </a:r>
            <a:r>
              <a:rPr lang="zh-CN" altLang="en-US" sz="2400" b="1">
                <a:latin typeface="Times New Roman" panose="02020603050405020304" pitchFamily="18" charset="0"/>
              </a:rPr>
              <a:t>或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DS</a:t>
            </a:r>
            <a:r>
              <a:rPr lang="zh-CN" altLang="en-US" sz="2400" b="1">
                <a:latin typeface="Times New Roman" panose="02020603050405020304" pitchFamily="18" charset="0"/>
              </a:rPr>
              <a:t>的极性可知，</a:t>
            </a:r>
            <a:endParaRPr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48488" y="1196975"/>
            <a:ext cx="863600" cy="2873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635375" y="3860800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该管为</a:t>
            </a:r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沟道</a:t>
            </a:r>
            <a:r>
              <a:rPr lang="zh-CN" altLang="en-US" sz="2400" b="1">
                <a:latin typeface="Times New Roman" panose="02020603050405020304" pitchFamily="18" charset="0"/>
              </a:rPr>
              <a:t>管；</a:t>
            </a:r>
            <a:endParaRPr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75784" name="Text Box 6"/>
          <p:cNvSpPr txBox="1">
            <a:spLocks noChangeArrowheads="1"/>
          </p:cNvSpPr>
          <p:nvPr/>
        </p:nvSpPr>
        <p:spPr bwMode="auto">
          <a:xfrm>
            <a:off x="395288" y="4797425"/>
            <a:ext cx="5329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从开启电压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GS(th)</a:t>
            </a:r>
            <a:r>
              <a:rPr lang="en-US" altLang="zh-CN" sz="2400" b="1">
                <a:latin typeface="Times New Roman" panose="02020603050405020304" pitchFamily="18" charset="0"/>
              </a:rPr>
              <a:t>=4V&gt;0V</a:t>
            </a:r>
            <a:r>
              <a:rPr lang="zh-CN" altLang="en-US" sz="2400" b="1">
                <a:latin typeface="Times New Roman" panose="02020603050405020304" pitchFamily="18" charset="0"/>
              </a:rPr>
              <a:t>可知，</a:t>
            </a:r>
            <a:endParaRPr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75785" name="Text Box 6"/>
          <p:cNvSpPr txBox="1">
            <a:spLocks noChangeArrowheads="1"/>
          </p:cNvSpPr>
          <p:nvPr/>
        </p:nvSpPr>
        <p:spPr bwMode="auto">
          <a:xfrm>
            <a:off x="4716463" y="4797425"/>
            <a:ext cx="410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该管为</a:t>
            </a:r>
            <a:r>
              <a:rPr lang="zh-CN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增强型</a:t>
            </a:r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</a:rPr>
              <a:t>MOS</a:t>
            </a:r>
            <a:r>
              <a:rPr lang="zh-CN" altLang="en-US" sz="2400" b="1">
                <a:latin typeface="Times New Roman" panose="02020603050405020304" pitchFamily="18" charset="0"/>
              </a:rPr>
              <a:t>管；</a:t>
            </a:r>
            <a:endParaRPr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75786" name="Text Box 6"/>
          <p:cNvSpPr txBox="1">
            <a:spLocks noChangeArrowheads="1"/>
          </p:cNvSpPr>
          <p:nvPr/>
        </p:nvSpPr>
        <p:spPr bwMode="auto">
          <a:xfrm>
            <a:off x="408324" y="5613400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因此，该管为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沟道增强型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MOS</a:t>
            </a:r>
            <a:r>
              <a:rPr lang="zh-CN" altLang="en-US" sz="2400" b="1" dirty="0">
                <a:latin typeface="Times New Roman" panose="02020603050405020304" pitchFamily="18" charset="0"/>
              </a:rPr>
              <a:t>管。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4763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875" y="0"/>
            <a:ext cx="8715375" cy="7858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§3.4  </a:t>
            </a:r>
            <a:r>
              <a:rPr lang="zh-CN" altLang="en-US"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场效应管</a:t>
            </a:r>
            <a:endParaRPr lang="zh-CN" altLang="en-US" sz="28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 build="p"/>
      <p:bldP spid="17" grpId="0" autoUpdateAnimBg="0" build="p"/>
      <p:bldP spid="75784" grpId="0" autoUpdateAnimBg="0" build="p"/>
      <p:bldP spid="75785" grpId="0" autoUpdateAnimBg="0" build="p"/>
      <p:bldP spid="75786" grpId="0" autoUpdateAnimBg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5" name="Text Box 6"/>
          <p:cNvSpPr txBox="1">
            <a:spLocks noChangeArrowheads="1"/>
          </p:cNvSpPr>
          <p:nvPr/>
        </p:nvSpPr>
        <p:spPr bwMode="auto">
          <a:xfrm>
            <a:off x="-34208" y="25331"/>
            <a:ext cx="4968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例（</a:t>
            </a:r>
            <a:r>
              <a:rPr lang="en-US" altLang="zh-CN" sz="2400" b="1" dirty="0"/>
              <a:t>1.4.2</a:t>
            </a:r>
            <a:r>
              <a:rPr lang="zh-CN" altLang="en-US" sz="2400" b="1" dirty="0"/>
              <a:t>）电路如右图，其中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管子</a:t>
            </a:r>
            <a:r>
              <a:rPr lang="en-US" altLang="zh-CN" sz="2400" b="1" dirty="0"/>
              <a:t>T</a:t>
            </a:r>
            <a:r>
              <a:rPr lang="zh-CN" altLang="en-US" sz="2400" b="1" dirty="0"/>
              <a:t>的输出特性曲线如左图。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试分析</a:t>
            </a:r>
            <a:r>
              <a:rPr lang="en-US" altLang="zh-CN" sz="2800" b="1" dirty="0" err="1"/>
              <a:t>u</a:t>
            </a:r>
            <a:r>
              <a:rPr lang="en-US" altLang="zh-CN" b="1" dirty="0" err="1"/>
              <a:t>I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0V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8V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10V</a:t>
            </a:r>
            <a:r>
              <a:rPr lang="zh-CN" altLang="en-US" sz="2400" b="1" dirty="0"/>
              <a:t>三种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情况下，</a:t>
            </a:r>
            <a:r>
              <a:rPr lang="en-US" altLang="zh-CN" sz="2800" b="1" dirty="0" err="1"/>
              <a:t>u</a:t>
            </a:r>
            <a:r>
              <a:rPr lang="en-US" altLang="zh-CN" sz="2000" b="1" dirty="0" err="1"/>
              <a:t>o</a:t>
            </a:r>
            <a:r>
              <a:rPr lang="en-US" altLang="zh-CN" sz="2000" b="1" dirty="0"/>
              <a:t>=?</a:t>
            </a:r>
            <a:endParaRPr lang="zh-CN" altLang="en-US" sz="2000" b="1" dirty="0"/>
          </a:p>
        </p:txBody>
      </p:sp>
      <p:sp>
        <p:nvSpPr>
          <p:cNvPr id="47116" name="Text Box 10"/>
          <p:cNvSpPr txBox="1">
            <a:spLocks noChangeArrowheads="1"/>
          </p:cNvSpPr>
          <p:nvPr/>
        </p:nvSpPr>
        <p:spPr bwMode="auto">
          <a:xfrm>
            <a:off x="-21210" y="1742937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</a:rPr>
              <a:t>解：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4711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6001" r="11765" b="6976"/>
          <a:stretch>
            <a:fillRect/>
          </a:stretch>
        </p:blipFill>
        <p:spPr bwMode="auto">
          <a:xfrm>
            <a:off x="4372331" y="0"/>
            <a:ext cx="2431694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173737" y="3366619"/>
            <a:ext cx="187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因此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</a:rPr>
              <a:t>=0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35600" y="260350"/>
            <a:ext cx="865188" cy="2889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71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4285" r="25436"/>
          <a:stretch>
            <a:fillRect/>
          </a:stretch>
        </p:blipFill>
        <p:spPr bwMode="auto">
          <a:xfrm>
            <a:off x="6767513" y="0"/>
            <a:ext cx="23764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8351838" y="2349500"/>
            <a:ext cx="792162" cy="2873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88147" y="3249105"/>
            <a:ext cx="35290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当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= 0V</a:t>
            </a:r>
            <a:r>
              <a:rPr lang="zh-CN" altLang="en-US" sz="2400" b="1" dirty="0">
                <a:latin typeface="Times New Roman" panose="02020603050405020304" pitchFamily="18" charset="0"/>
              </a:rPr>
              <a:t>时：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3274131" y="3354644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管子处于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夹断</a:t>
            </a:r>
            <a:r>
              <a:rPr lang="zh-CN" altLang="en-US" sz="2400" b="1" dirty="0">
                <a:latin typeface="Times New Roman" panose="02020603050405020304" pitchFamily="18" charset="0"/>
              </a:rPr>
              <a:t>状态，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0670" name="Object 14"/>
          <p:cNvGraphicFramePr>
            <a:graphicFrameLocks noChangeAspect="1"/>
          </p:cNvGraphicFramePr>
          <p:nvPr/>
        </p:nvGraphicFramePr>
        <p:xfrm>
          <a:off x="519418" y="3903112"/>
          <a:ext cx="16192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name="Equation" r:id="rId3" imgW="673100" imgH="228600" progId="Equation.DSMT4">
                  <p:embed/>
                </p:oleObj>
              </mc:Choice>
              <mc:Fallback>
                <p:oleObj name="Equation" r:id="rId3" imgW="673100" imgH="228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18" y="3903112"/>
                        <a:ext cx="16192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235112" y="3928570"/>
          <a:ext cx="20780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Equation" r:id="rId5" imgW="862965" imgH="228600" progId="Equation.DSMT4">
                  <p:embed/>
                </p:oleObj>
              </mc:Choice>
              <mc:Fallback>
                <p:oleObj name="Equation" r:id="rId5" imgW="862965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112" y="3928570"/>
                        <a:ext cx="207803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419322" y="3983453"/>
          <a:ext cx="12223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Equation" r:id="rId7" imgW="508000" imgH="177800" progId="Equation.DSMT4">
                  <p:embed/>
                </p:oleObj>
              </mc:Choice>
              <mc:Fallback>
                <p:oleObj name="Equation" r:id="rId7" imgW="508000" imgH="177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322" y="3983453"/>
                        <a:ext cx="12223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374162" y="4400357"/>
            <a:ext cx="3529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当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= 8V</a:t>
            </a:r>
            <a:r>
              <a:rPr lang="zh-CN" altLang="en-US" sz="2400" b="1" dirty="0">
                <a:latin typeface="Times New Roman" panose="02020603050405020304" pitchFamily="18" charset="0"/>
              </a:rPr>
              <a:t>时：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9174" name="Text Box 6"/>
          <p:cNvSpPr txBox="1">
            <a:spLocks noChangeArrowheads="1"/>
          </p:cNvSpPr>
          <p:nvPr/>
        </p:nvSpPr>
        <p:spPr bwMode="auto">
          <a:xfrm>
            <a:off x="3177686" y="4516853"/>
            <a:ext cx="417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设管子工作在恒流区，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49175" name="Text Box 6"/>
          <p:cNvSpPr txBox="1">
            <a:spLocks noChangeArrowheads="1"/>
          </p:cNvSpPr>
          <p:nvPr/>
        </p:nvSpPr>
        <p:spPr bwMode="auto">
          <a:xfrm>
            <a:off x="6300788" y="4531108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则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</a:rPr>
              <a:t>=1mA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91768" y="5049394"/>
          <a:ext cx="16192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Equation" r:id="rId9" imgW="673100" imgH="228600" progId="Equation.DSMT4">
                  <p:embed/>
                </p:oleObj>
              </mc:Choice>
              <mc:Fallback>
                <p:oleObj name="Equation" r:id="rId9" imgW="6731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768" y="5049394"/>
                        <a:ext cx="16192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38668" y="5079718"/>
          <a:ext cx="2078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Equation" r:id="rId11" imgW="862965" imgH="228600" progId="Equation.DSMT4">
                  <p:embed/>
                </p:oleObj>
              </mc:Choice>
              <mc:Fallback>
                <p:oleObj name="Equation" r:id="rId11" imgW="862965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668" y="5079718"/>
                        <a:ext cx="2078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761038" y="3949150"/>
          <a:ext cx="977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1" name="Equation" r:id="rId13" imgW="405765" imgH="177800" progId="Equation.DSMT4">
                  <p:embed/>
                </p:oleObj>
              </mc:Choice>
              <mc:Fallback>
                <p:oleObj name="Equation" r:id="rId13" imgW="405765" imgH="177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3949150"/>
                        <a:ext cx="9779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4281919" y="5125284"/>
          <a:ext cx="16192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Equation" r:id="rId15" imgW="672465" imgH="177800" progId="Equation.DSMT4">
                  <p:embed/>
                </p:oleObj>
              </mc:Choice>
              <mc:Fallback>
                <p:oleObj name="Equation" r:id="rId15" imgW="672465" imgH="17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1919" y="5125284"/>
                        <a:ext cx="16192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5991581" y="5086016"/>
          <a:ext cx="977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Equation" r:id="rId17" imgW="405765" imgH="177800" progId="Equation.DSMT4">
                  <p:embed/>
                </p:oleObj>
              </mc:Choice>
              <mc:Fallback>
                <p:oleObj name="Equation" r:id="rId17" imgW="405765" imgH="177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1581" y="5086016"/>
                        <a:ext cx="9779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623756" y="5703835"/>
          <a:ext cx="5549981" cy="531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Equation" r:id="rId19" imgW="2527300" imgH="241300" progId="Equation.DSMT4">
                  <p:embed/>
                </p:oleObj>
              </mc:Choice>
              <mc:Fallback>
                <p:oleObj name="Equation" r:id="rId19" imgW="2527300" imgH="241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56" y="5703835"/>
                        <a:ext cx="5549981" cy="531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19659" y="6236750"/>
            <a:ext cx="5761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说明假设成立，管子工作在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恒流区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19470" y="1738472"/>
            <a:ext cx="5236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该</a:t>
            </a:r>
            <a:r>
              <a:rPr lang="zh-CN" altLang="en-US" sz="2400" b="1" dirty="0">
                <a:latin typeface="Times New Roman" panose="02020603050405020304" pitchFamily="18" charset="0"/>
              </a:rPr>
              <a:t>管为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沟道增强型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MOS</a:t>
            </a:r>
            <a:r>
              <a:rPr lang="zh-CN" altLang="en-US" sz="2400" b="1" dirty="0">
                <a:latin typeface="Times New Roman" panose="02020603050405020304" pitchFamily="18" charset="0"/>
              </a:rPr>
              <a:t>管。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12700" y="2217187"/>
            <a:ext cx="5761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管子</a:t>
            </a:r>
            <a:r>
              <a:rPr lang="zh-CN" altLang="en-US" sz="2400" b="1" dirty="0">
                <a:latin typeface="Times New Roman" panose="02020603050405020304" pitchFamily="18" charset="0"/>
              </a:rPr>
              <a:t>工作在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恒流</a:t>
            </a:r>
            <a:r>
              <a:rPr lang="zh-CN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区应满足：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8" name="Object 10"/>
          <p:cNvGraphicFramePr>
            <a:graphicFrameLocks noChangeAspect="1"/>
          </p:cNvGraphicFramePr>
          <p:nvPr/>
        </p:nvGraphicFramePr>
        <p:xfrm>
          <a:off x="971524" y="2759647"/>
          <a:ext cx="4073924" cy="514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21" imgW="46024800" imgH="5791200" progId="Equation.DSMT4">
                  <p:embed/>
                </p:oleObj>
              </mc:Choice>
              <mc:Fallback>
                <p:oleObj name="Equation" r:id="rId21" imgW="46024800" imgH="579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24" y="2759647"/>
                        <a:ext cx="4073924" cy="51449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9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 build="p"/>
      <p:bldP spid="23" grpId="0"/>
      <p:bldP spid="24" grpId="0" autoUpdateAnimBg="0" build="p"/>
      <p:bldP spid="25" grpId="0"/>
      <p:bldP spid="49174" grpId="0" autoUpdateAnimBg="0" build="p"/>
      <p:bldP spid="49175" grpId="0" autoUpdateAnimBg="0" build="p"/>
      <p:bldP spid="29" grpId="0" autoUpdateAnimBg="0" build="p"/>
      <p:bldP spid="26" grpId="0" autoUpdateAnimBg="0" build="p"/>
      <p:bldP spid="27" grpId="0" autoUpdateAnimBg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1" name="Text Box 6"/>
          <p:cNvSpPr txBox="1">
            <a:spLocks noChangeArrowheads="1"/>
          </p:cNvSpPr>
          <p:nvPr/>
        </p:nvSpPr>
        <p:spPr bwMode="auto">
          <a:xfrm>
            <a:off x="0" y="61566"/>
            <a:ext cx="4968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例（</a:t>
            </a:r>
            <a:r>
              <a:rPr lang="en-US" altLang="zh-CN" sz="2400" b="1" dirty="0"/>
              <a:t>1.4.2</a:t>
            </a:r>
            <a:r>
              <a:rPr lang="zh-CN" altLang="en-US" sz="2400" b="1" dirty="0"/>
              <a:t>）电路如右图，其中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管子</a:t>
            </a:r>
            <a:r>
              <a:rPr lang="en-US" altLang="zh-CN" sz="2400" b="1" dirty="0"/>
              <a:t>T</a:t>
            </a:r>
            <a:r>
              <a:rPr lang="zh-CN" altLang="en-US" sz="2400" b="1" dirty="0"/>
              <a:t>的输出特性曲线如左图。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试分析</a:t>
            </a:r>
            <a:r>
              <a:rPr lang="en-US" altLang="zh-CN" sz="2800" b="1" dirty="0" err="1"/>
              <a:t>u</a:t>
            </a:r>
            <a:r>
              <a:rPr lang="en-US" altLang="zh-CN" b="1" dirty="0" err="1"/>
              <a:t>I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0V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8V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10V</a:t>
            </a:r>
            <a:r>
              <a:rPr lang="zh-CN" altLang="en-US" sz="2400" b="1" dirty="0"/>
              <a:t>三种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情况下，</a:t>
            </a:r>
            <a:r>
              <a:rPr lang="en-US" altLang="zh-CN" sz="2400" b="1" dirty="0"/>
              <a:t> </a:t>
            </a:r>
            <a:r>
              <a:rPr lang="en-US" altLang="zh-CN" sz="2800" b="1" dirty="0" err="1"/>
              <a:t>u</a:t>
            </a:r>
            <a:r>
              <a:rPr lang="en-US" altLang="zh-CN" sz="2000" b="1" dirty="0" err="1"/>
              <a:t>o</a:t>
            </a:r>
            <a:r>
              <a:rPr lang="en-US" altLang="zh-CN" sz="2000" b="1" dirty="0"/>
              <a:t>=?</a:t>
            </a:r>
            <a:endParaRPr lang="zh-CN" altLang="en-US" sz="2000" b="1" dirty="0"/>
          </a:p>
        </p:txBody>
      </p:sp>
      <p:sp>
        <p:nvSpPr>
          <p:cNvPr id="48142" name="Text Box 10"/>
          <p:cNvSpPr txBox="1">
            <a:spLocks noChangeArrowheads="1"/>
          </p:cNvSpPr>
          <p:nvPr/>
        </p:nvSpPr>
        <p:spPr bwMode="auto">
          <a:xfrm>
            <a:off x="0" y="1748181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</a:rPr>
              <a:t>解：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4814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6001" r="11765" b="6976"/>
          <a:stretch>
            <a:fillRect/>
          </a:stretch>
        </p:blipFill>
        <p:spPr bwMode="auto">
          <a:xfrm>
            <a:off x="4355976" y="0"/>
            <a:ext cx="2448049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435600" y="260350"/>
            <a:ext cx="865188" cy="2889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81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4285" r="25436"/>
          <a:stretch>
            <a:fillRect/>
          </a:stretch>
        </p:blipFill>
        <p:spPr bwMode="auto">
          <a:xfrm>
            <a:off x="6767513" y="0"/>
            <a:ext cx="23764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8351838" y="2349500"/>
            <a:ext cx="792162" cy="2873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09925" y="2601128"/>
            <a:ext cx="3529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当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GS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=10V</a:t>
            </a:r>
            <a:r>
              <a:rPr lang="zh-CN" altLang="en-US" sz="2400" b="1" dirty="0">
                <a:latin typeface="Times New Roman" panose="02020603050405020304" pitchFamily="18" charset="0"/>
              </a:rPr>
              <a:t>时：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687872" y="3234326"/>
            <a:ext cx="3887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设管子工作在恒流区，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3900056" y="3211685"/>
            <a:ext cx="2616160" cy="46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则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</a:rPr>
              <a:t>=2.2mA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14"/>
          <p:cNvGraphicFramePr>
            <a:graphicFrameLocks noChangeAspect="1"/>
          </p:cNvGraphicFramePr>
          <p:nvPr/>
        </p:nvGraphicFramePr>
        <p:xfrm>
          <a:off x="611983" y="3752934"/>
          <a:ext cx="15128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Equation" r:id="rId3" imgW="673100" imgH="228600" progId="Equation.DSMT4">
                  <p:embed/>
                </p:oleObj>
              </mc:Choice>
              <mc:Fallback>
                <p:oleObj name="Equation" r:id="rId3" imgW="673100" imgH="228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3" y="3752934"/>
                        <a:ext cx="1512887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84004" y="3762458"/>
          <a:ext cx="187166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Equation" r:id="rId5" imgW="862965" imgH="228600" progId="Equation.DSMT4">
                  <p:embed/>
                </p:oleObj>
              </mc:Choice>
              <mc:Fallback>
                <p:oleObj name="Equation" r:id="rId5" imgW="862965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004" y="3762458"/>
                        <a:ext cx="1871662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4203237" y="3809328"/>
          <a:ext cx="18002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7" imgW="812165" imgH="177800" progId="Equation.DSMT4">
                  <p:embed/>
                </p:oleObj>
              </mc:Choice>
              <mc:Fallback>
                <p:oleObj name="Equation" r:id="rId7" imgW="812165" imgH="17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237" y="3809328"/>
                        <a:ext cx="18002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6094632" y="3831553"/>
          <a:ext cx="71913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9" imgW="342900" imgH="177800" progId="Equation.DSMT4">
                  <p:embed/>
                </p:oleObj>
              </mc:Choice>
              <mc:Fallback>
                <p:oleObj name="Equation" r:id="rId9" imgW="342900" imgH="177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632" y="3831553"/>
                        <a:ext cx="71913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762757" y="4329487"/>
          <a:ext cx="5194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11" imgW="2540000" imgH="241300" progId="Equation.DSMT4">
                  <p:embed/>
                </p:oleObj>
              </mc:Choice>
              <mc:Fallback>
                <p:oleObj name="Equation" r:id="rId11" imgW="2540000" imgH="241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757" y="4329487"/>
                        <a:ext cx="5194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660197" y="4798601"/>
            <a:ext cx="6911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说明假设不成立，管子工作在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可变电阻区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75659" y="5366429"/>
            <a:ext cx="3887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d-s</a:t>
            </a:r>
            <a:r>
              <a:rPr lang="zh-CN" altLang="en-US" sz="2400" b="1" dirty="0">
                <a:latin typeface="Times New Roman" panose="02020603050405020304" pitchFamily="18" charset="0"/>
              </a:rPr>
              <a:t>间的等效电阻为：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Object 18"/>
          <p:cNvGraphicFramePr>
            <a:graphicFrameLocks noChangeAspect="1"/>
          </p:cNvGraphicFramePr>
          <p:nvPr/>
        </p:nvGraphicFramePr>
        <p:xfrm>
          <a:off x="3693531" y="5399268"/>
          <a:ext cx="17145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13" imgW="901065" imgH="228600" progId="Equation.DSMT4">
                  <p:embed/>
                </p:oleObj>
              </mc:Choice>
              <mc:Fallback>
                <p:oleObj name="Equation" r:id="rId13" imgW="901065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531" y="5399268"/>
                        <a:ext cx="17145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5552949" y="5140204"/>
          <a:ext cx="13223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Equation" r:id="rId15" imgW="596900" imgH="393700" progId="Equation.DSMT4">
                  <p:embed/>
                </p:oleObj>
              </mc:Choice>
              <mc:Fallback>
                <p:oleObj name="Equation" r:id="rId15" imgW="596900" imgH="3937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2949" y="5140204"/>
                        <a:ext cx="1322387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/>
        </p:nvGraphicFramePr>
        <p:xfrm>
          <a:off x="6936270" y="5390279"/>
          <a:ext cx="9048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Equation" r:id="rId17" imgW="431165" imgH="177800" progId="Equation.DSMT4">
                  <p:embed/>
                </p:oleObj>
              </mc:Choice>
              <mc:Fallback>
                <p:oleObj name="Equation" r:id="rId17" imgW="431165" imgH="177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270" y="5390279"/>
                        <a:ext cx="9048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648097" y="5870789"/>
          <a:ext cx="24717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19" imgW="1307465" imgH="431800" progId="Equation.DSMT4">
                  <p:embed/>
                </p:oleObj>
              </mc:Choice>
              <mc:Fallback>
                <p:oleObj name="Equation" r:id="rId19" imgW="1307465" imgH="431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97" y="5870789"/>
                        <a:ext cx="2471738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"/>
          <p:cNvGraphicFramePr>
            <a:graphicFrameLocks noChangeAspect="1"/>
          </p:cNvGraphicFramePr>
          <p:nvPr/>
        </p:nvGraphicFramePr>
        <p:xfrm>
          <a:off x="3203574" y="5889008"/>
          <a:ext cx="15081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Equation" r:id="rId21" imgW="711200" imgH="393700" progId="Equation.DSMT4">
                  <p:embed/>
                </p:oleObj>
              </mc:Choice>
              <mc:Fallback>
                <p:oleObj name="Equation" r:id="rId21" imgW="711200" imgH="3937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4" y="5889008"/>
                        <a:ext cx="15081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3"/>
          <p:cNvGraphicFramePr>
            <a:graphicFrameLocks noChangeAspect="1"/>
          </p:cNvGraphicFramePr>
          <p:nvPr/>
        </p:nvGraphicFramePr>
        <p:xfrm>
          <a:off x="4836681" y="6120782"/>
          <a:ext cx="12763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Equation" r:id="rId23" imgW="609600" imgH="177800" progId="Equation.DSMT4">
                  <p:embed/>
                </p:oleObj>
              </mc:Choice>
              <mc:Fallback>
                <p:oleObj name="Equation" r:id="rId23" imgW="609600" imgH="177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6681" y="6120782"/>
                        <a:ext cx="12763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39751" y="1736918"/>
            <a:ext cx="5761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管子</a:t>
            </a:r>
            <a:r>
              <a:rPr lang="zh-CN" altLang="en-US" sz="2400" b="1" dirty="0">
                <a:latin typeface="Times New Roman" panose="02020603050405020304" pitchFamily="18" charset="0"/>
              </a:rPr>
              <a:t>工作在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恒流</a:t>
            </a:r>
            <a:r>
              <a:rPr lang="zh-CN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区应满足：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" name="Object 10"/>
          <p:cNvGraphicFramePr>
            <a:graphicFrameLocks noChangeAspect="1"/>
          </p:cNvGraphicFramePr>
          <p:nvPr/>
        </p:nvGraphicFramePr>
        <p:xfrm>
          <a:off x="140323" y="2158040"/>
          <a:ext cx="4073924" cy="514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25" imgW="46024800" imgH="5791200" progId="Equation.DSMT4">
                  <p:embed/>
                </p:oleObj>
              </mc:Choice>
              <mc:Fallback>
                <p:oleObj name="Equation" r:id="rId25" imgW="46024800" imgH="579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23" y="2158040"/>
                        <a:ext cx="4073924" cy="51449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utoUpdateAnimBg="0" build="p"/>
      <p:bldP spid="27" grpId="0" autoUpdateAnimBg="0" build="p"/>
      <p:bldP spid="28" grpId="0" autoUpdateAnimBg="0" build="p"/>
      <p:bldP spid="18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928688"/>
            <a:ext cx="5029200" cy="6858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lang="en-US" altLang="zh-CN" sz="2800">
                <a:solidFill>
                  <a:srgbClr val="D60093"/>
                </a:solidFill>
                <a:ea typeface="华文行楷" panose="02010800040101010101" pitchFamily="2" charset="-122"/>
              </a:rPr>
              <a:t>P</a:t>
            </a:r>
            <a:r>
              <a:rPr lang="zh-CN" altLang="en-US" sz="280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型半导体</a:t>
            </a:r>
            <a:endParaRPr lang="zh-CN" altLang="en-US" sz="2800">
              <a:solidFill>
                <a:srgbClr val="D6009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267" name="Picture 3" descr="Dz01010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89138"/>
            <a:ext cx="3409950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 bwMode="auto">
          <a:xfrm>
            <a:off x="2357438" y="3643313"/>
            <a:ext cx="457200" cy="571500"/>
            <a:chOff x="3912" y="2064"/>
            <a:chExt cx="240" cy="240"/>
          </a:xfrm>
        </p:grpSpPr>
        <p:sp>
          <p:nvSpPr>
            <p:cNvPr id="2066" name="Oval 5"/>
            <p:cNvSpPr>
              <a:spLocks noChangeArrowheads="1"/>
            </p:cNvSpPr>
            <p:nvPr/>
          </p:nvSpPr>
          <p:spPr bwMode="auto">
            <a:xfrm>
              <a:off x="3912" y="2064"/>
              <a:ext cx="240" cy="240"/>
            </a:xfrm>
            <a:prstGeom prst="ellipse">
              <a:avLst/>
            </a:prstGeom>
            <a:solidFill>
              <a:srgbClr val="66FFFF"/>
            </a:solidFill>
            <a:ln w="28575">
              <a:solidFill>
                <a:schemeClr val="tx2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050" name="Object 6"/>
            <p:cNvGraphicFramePr>
              <a:graphicFrameLocks noChangeAspect="1"/>
            </p:cNvGraphicFramePr>
            <p:nvPr/>
          </p:nvGraphicFramePr>
          <p:xfrm>
            <a:off x="3936" y="2112"/>
            <a:ext cx="192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Equation" r:id="rId2" imgW="228600" imgH="177800" progId="Equation.3">
                    <p:embed/>
                  </p:oleObj>
                </mc:Choice>
                <mc:Fallback>
                  <p:oleObj name="Equation" r:id="rId2" imgW="228600" imgH="1778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112"/>
                          <a:ext cx="192" cy="14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1" name="AutoShape 7"/>
          <p:cNvSpPr/>
          <p:nvPr/>
        </p:nvSpPr>
        <p:spPr bwMode="auto">
          <a:xfrm>
            <a:off x="428625" y="6215063"/>
            <a:ext cx="1371600" cy="460375"/>
          </a:xfrm>
          <a:prstGeom prst="borderCallout2">
            <a:avLst>
              <a:gd name="adj1" fmla="val 24829"/>
              <a:gd name="adj2" fmla="val 105556"/>
              <a:gd name="adj3" fmla="val 24829"/>
              <a:gd name="adj4" fmla="val 124653"/>
              <a:gd name="adj5" fmla="val -442139"/>
              <a:gd name="adj6" fmla="val 156875"/>
            </a:avLst>
          </a:prstGeom>
          <a:solidFill>
            <a:srgbClr val="92D050"/>
          </a:solidFill>
          <a:ln w="12700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/>
              <a:t>硼（</a:t>
            </a:r>
            <a:r>
              <a:rPr lang="en-US" altLang="zh-CN" sz="2400" b="1"/>
              <a:t>B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1272" name="AutoShape 8"/>
          <p:cNvSpPr/>
          <p:nvPr/>
        </p:nvSpPr>
        <p:spPr bwMode="auto">
          <a:xfrm>
            <a:off x="4643438" y="1125538"/>
            <a:ext cx="1914525" cy="469900"/>
          </a:xfrm>
          <a:prstGeom prst="borderCallout1">
            <a:avLst>
              <a:gd name="adj1" fmla="val 24241"/>
              <a:gd name="adj2" fmla="val -3981"/>
              <a:gd name="adj3" fmla="val 307037"/>
              <a:gd name="adj4" fmla="val -68292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多数载流子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572000" y="1773238"/>
            <a:ext cx="45720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P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型半导体主要靠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空穴导电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，掺入杂质越多，空穴浓度越高，导电性越强。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4284663" y="3429000"/>
            <a:ext cx="4714875" cy="105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对于</a:t>
            </a:r>
            <a:endParaRPr kumimoji="1"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杂质半导体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型和</a:t>
            </a:r>
            <a:r>
              <a:rPr kumimoji="1"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型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），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1928813" y="3214688"/>
            <a:ext cx="571500" cy="428625"/>
          </a:xfrm>
          <a:prstGeom prst="ellipse">
            <a:avLst/>
          </a:prstGeom>
          <a:solidFill>
            <a:srgbClr val="FF3300">
              <a:alpha val="10196"/>
            </a:srgbClr>
          </a:soli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2928938" y="2071688"/>
            <a:ext cx="642937" cy="428625"/>
          </a:xfrm>
          <a:prstGeom prst="ellipse">
            <a:avLst/>
          </a:prstGeom>
          <a:gradFill rotWithShape="1">
            <a:gsLst>
              <a:gs pos="0">
                <a:srgbClr val="FF3300">
                  <a:alpha val="10001"/>
                </a:srgbClr>
              </a:gs>
              <a:gs pos="100000">
                <a:srgbClr val="761800">
                  <a:alpha val="10001"/>
                </a:srgbClr>
              </a:gs>
            </a:gsLst>
            <a:lin ang="5400000" scaled="1"/>
          </a:gradFill>
          <a:ln w="9525">
            <a:solidFill>
              <a:srgbClr val="FF33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356100" y="4005263"/>
            <a:ext cx="36004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b="1">
                <a:latin typeface="Times New Roman" panose="02020603050405020304" pitchFamily="18" charset="0"/>
              </a:rPr>
              <a:t>1.</a:t>
            </a:r>
            <a:r>
              <a:rPr kumimoji="1" lang="zh-CN" altLang="en-US" sz="2000" b="1">
                <a:latin typeface="Times New Roman" panose="02020603050405020304" pitchFamily="18" charset="0"/>
              </a:rPr>
              <a:t>多子的浓度愈高，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516688" y="4005263"/>
            <a:ext cx="36004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Times New Roman" panose="02020603050405020304" pitchFamily="18" charset="0"/>
              </a:rPr>
              <a:t>    </a:t>
            </a:r>
            <a:r>
              <a:rPr kumimoji="1" lang="zh-CN" altLang="en-US" sz="2000" b="1">
                <a:latin typeface="Times New Roman" panose="02020603050405020304" pitchFamily="18" charset="0"/>
              </a:rPr>
              <a:t>少子的浓度就愈低。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4356100" y="4536626"/>
            <a:ext cx="47879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2.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多子的浓度约等于所掺杂质原子的浓 </a:t>
            </a:r>
            <a:endParaRPr kumimoji="1" lang="en-US" altLang="zh-CN" sz="20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度，因此受温度的影响小；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519436" y="5482348"/>
            <a:ext cx="47879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少子的浓度虽然很低（由本征激发产 </a:t>
            </a:r>
            <a:endParaRPr kumimoji="1" lang="en-US" altLang="zh-CN" sz="20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生），却对温度非常敏感。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 autoUpdateAnimBg="0"/>
      <p:bldP spid="11272" grpId="0" animBg="1" autoUpdateAnimBg="0"/>
      <p:bldP spid="11273" grpId="0" autoUpdateAnimBg="0" build="p"/>
      <p:bldP spid="11274" grpId="0" autoUpdateAnimBg="0" build="p"/>
      <p:bldP spid="11275" grpId="0" animBg="1"/>
      <p:bldP spid="11276" grpId="0" animBg="1"/>
      <p:bldP spid="14" grpId="0" autoUpdateAnimBg="0" build="p"/>
      <p:bldP spid="15" grpId="0" autoUpdateAnimBg="0" build="p"/>
      <p:bldP spid="16" grpId="0" autoUpdateAnimBg="0" build="p"/>
      <p:bldP spid="17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8612" y="543720"/>
            <a:ext cx="3067226" cy="691414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三、</a:t>
            </a:r>
            <a:r>
              <a:rPr lang="en-US" altLang="zh-CN" sz="2800" b="1" dirty="0">
                <a:solidFill>
                  <a:srgbClr val="00B050"/>
                </a:solidFill>
                <a:ea typeface="隶书" panose="02010509060101010101" pitchFamily="49" charset="-122"/>
              </a:rPr>
              <a:t>PN</a:t>
            </a: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结</a:t>
            </a:r>
            <a:endParaRPr lang="zh-CN" altLang="en-US" sz="2800" dirty="0">
              <a:solidFill>
                <a:srgbClr val="00B05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47700" y="1081794"/>
            <a:ext cx="7848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物质因浓度差而产生的运动称为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扩散运动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。气体、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液体、固体均有之。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1704799" y="2480497"/>
          <a:ext cx="5334000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Photo Editor 照片" r:id="rId1" imgW="12963525" imgH="6505575" progId="MSPhotoEd.3">
                  <p:embed/>
                </p:oleObj>
              </mc:Choice>
              <mc:Fallback>
                <p:oleObj name="Photo Editor 照片" r:id="rId1" imgW="12963525" imgH="650557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961" r="-1961"/>
                      <a:stretch>
                        <a:fillRect/>
                      </a:stretch>
                    </p:blipFill>
                    <p:spPr bwMode="auto">
                      <a:xfrm>
                        <a:off x="1704799" y="2480497"/>
                        <a:ext cx="5334000" cy="2573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2001837" y="4410075"/>
            <a:ext cx="2903538" cy="1149350"/>
            <a:chOff x="1299" y="2552"/>
            <a:chExt cx="1829" cy="724"/>
          </a:xfrm>
        </p:grpSpPr>
        <p:sp>
          <p:nvSpPr>
            <p:cNvPr id="3084" name="AutoShape 6"/>
            <p:cNvSpPr/>
            <p:nvPr/>
          </p:nvSpPr>
          <p:spPr bwMode="auto">
            <a:xfrm>
              <a:off x="1299" y="2958"/>
              <a:ext cx="960" cy="318"/>
            </a:xfrm>
            <a:prstGeom prst="borderCallout1">
              <a:avLst>
                <a:gd name="adj1" fmla="val 22644"/>
                <a:gd name="adj2" fmla="val 105000"/>
                <a:gd name="adj3" fmla="val -68356"/>
                <a:gd name="adj4" fmla="val 114213"/>
              </a:avLst>
            </a:prstGeom>
            <a:solidFill>
              <a:srgbClr val="92D050"/>
            </a:solidFill>
            <a:ln w="19050">
              <a:solidFill>
                <a:srgbClr val="FF3300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/>
                <a:t>扩散运动</a:t>
              </a:r>
              <a:endParaRPr lang="zh-CN" altLang="en-US" sz="2400" b="1" dirty="0"/>
            </a:p>
          </p:txBody>
        </p:sp>
        <p:sp>
          <p:nvSpPr>
            <p:cNvPr id="3085" name="Line 7"/>
            <p:cNvSpPr>
              <a:spLocks noChangeShapeType="1"/>
            </p:cNvSpPr>
            <p:nvPr/>
          </p:nvSpPr>
          <p:spPr bwMode="auto">
            <a:xfrm flipV="1">
              <a:off x="2312" y="2552"/>
              <a:ext cx="816" cy="65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6" name="AutoShape 8"/>
          <p:cNvSpPr/>
          <p:nvPr/>
        </p:nvSpPr>
        <p:spPr bwMode="auto">
          <a:xfrm>
            <a:off x="0" y="2857500"/>
            <a:ext cx="1524000" cy="1176338"/>
          </a:xfrm>
          <a:prstGeom prst="borderCallout1">
            <a:avLst>
              <a:gd name="adj1" fmla="val 9718"/>
              <a:gd name="adj2" fmla="val 105000"/>
              <a:gd name="adj3" fmla="val 79806"/>
              <a:gd name="adj4" fmla="val 137625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区空穴浓度远高于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297" name="AutoShape 9"/>
          <p:cNvSpPr/>
          <p:nvPr/>
        </p:nvSpPr>
        <p:spPr bwMode="auto">
          <a:xfrm>
            <a:off x="7249231" y="2412090"/>
            <a:ext cx="1752600" cy="1176337"/>
          </a:xfrm>
          <a:prstGeom prst="borderCallout1">
            <a:avLst>
              <a:gd name="adj1" fmla="val 9718"/>
              <a:gd name="adj2" fmla="val -4347"/>
              <a:gd name="adj3" fmla="val 95144"/>
              <a:gd name="adj4" fmla="val -77444"/>
            </a:avLst>
          </a:prstGeom>
          <a:solidFill>
            <a:srgbClr val="CCCCFF"/>
          </a:solidFill>
          <a:ln w="19050">
            <a:solidFill>
              <a:srgbClr val="FF3300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区自由电子浓度远高于</a:t>
            </a:r>
            <a:r>
              <a:rPr kumimoji="1" lang="en-US" altLang="zh-CN" sz="2400" b="1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区。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688327" y="5582030"/>
            <a:ext cx="845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扩散运动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使交界面附近多子的浓度下降，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区出现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负离子区，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区出现正离子区，称为</a:t>
            </a:r>
            <a:r>
              <a:rPr kumimoji="1"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空间电荷区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-214313"/>
            <a:ext cx="8229600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§3.1  </a:t>
            </a:r>
            <a:r>
              <a:rPr lang="zh-CN" altLang="en-US" sz="2800" b="1" kern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半导体基础知识</a:t>
            </a:r>
            <a:endParaRPr lang="zh-CN" altLang="en-US" sz="2800" b="1" kern="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940990" y="1629598"/>
            <a:ext cx="5357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注意，参与扩散运动的是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多子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utoUpdateAnimBg="0"/>
      <p:bldP spid="12296" grpId="0" animBg="1" autoUpdateAnimBg="0"/>
      <p:bldP spid="12297" grpId="0" animBg="1" autoUpdateAnimBg="0"/>
      <p:bldP spid="12298" grpId="0" autoUpdateAnimBg="0"/>
      <p:bldP spid="12" grpId="0" autoUpdateAnimBg="0"/>
    </p:bldLst>
  </p:timing>
</p:sld>
</file>

<file path=ppt/tags/tag1.xml><?xml version="1.0" encoding="utf-8"?>
<p:tagLst xmlns:p="http://schemas.openxmlformats.org/presentationml/2006/main">
  <p:tag name="KSO_WPP_MARK_KEY" val="d5bb4c9a-365e-4a36-92f0-243108b52df9"/>
  <p:tag name="COMMONDATA" val="eyJoZGlkIjoiNDIzNjU3OTJmNjlkYmU1ZDdhNTk0NWQwYjQ3NmM3NW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9380</Words>
  <Application>WPS 演示</Application>
  <PresentationFormat>全屏显示(4:3)</PresentationFormat>
  <Paragraphs>1363</Paragraphs>
  <Slides>75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171</vt:i4>
      </vt:variant>
      <vt:variant>
        <vt:lpstr>幻灯片标题</vt:lpstr>
      </vt:variant>
      <vt:variant>
        <vt:i4>75</vt:i4>
      </vt:variant>
    </vt:vector>
  </HeadingPairs>
  <TitlesOfParts>
    <vt:vector size="260" baseType="lpstr">
      <vt:lpstr>Arial</vt:lpstr>
      <vt:lpstr>宋体</vt:lpstr>
      <vt:lpstr>Wingdings</vt:lpstr>
      <vt:lpstr>华文行楷</vt:lpstr>
      <vt:lpstr>华文楷体</vt:lpstr>
      <vt:lpstr>黑体</vt:lpstr>
      <vt:lpstr>Times New Roman</vt:lpstr>
      <vt:lpstr>华文新魏</vt:lpstr>
      <vt:lpstr>Arial Unicode MS</vt:lpstr>
      <vt:lpstr>隶书</vt:lpstr>
      <vt:lpstr>微软雅黑</vt:lpstr>
      <vt:lpstr>新宋体</vt:lpstr>
      <vt:lpstr>Verdana</vt:lpstr>
      <vt:lpstr>默认设计模板</vt:lpstr>
      <vt:lpstr>Equation.3</vt:lpstr>
      <vt:lpstr>MSPhotoEd.3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MSPhotoEd.3</vt:lpstr>
      <vt:lpstr>MSPhotoEd.3</vt:lpstr>
      <vt:lpstr>MSPhotoEd.3</vt:lpstr>
      <vt:lpstr>MSPhotoEd.3</vt:lpstr>
      <vt:lpstr>Equation.3</vt:lpstr>
      <vt:lpstr>MSPhotoEd.3</vt:lpstr>
      <vt:lpstr>MSPhotoEd.3</vt:lpstr>
      <vt:lpstr>MSPhotoEd.3</vt:lpstr>
      <vt:lpstr>Equation.3</vt:lpstr>
      <vt:lpstr>Equation.3</vt:lpstr>
      <vt:lpstr>Equation.3</vt:lpstr>
      <vt:lpstr>Equation.3</vt:lpstr>
      <vt:lpstr>Equation.3</vt:lpstr>
      <vt:lpstr>MSPhotoEd.3</vt:lpstr>
      <vt:lpstr>MSPhotoEd.3</vt:lpstr>
      <vt:lpstr>Equation.3</vt:lpstr>
      <vt:lpstr>MSPhotoEd.3</vt:lpstr>
      <vt:lpstr>MSPhotoEd.3</vt:lpstr>
      <vt:lpstr>MSPhotoEd.3</vt:lpstr>
      <vt:lpstr>MSPhotoEd.3</vt:lpstr>
      <vt:lpstr>MSPhotoEd.3</vt:lpstr>
      <vt:lpstr>MSPhotoEd.3</vt:lpstr>
      <vt:lpstr>MSPhotoEd.3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MSPhotoEd.3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MSPhotoEd.3</vt:lpstr>
      <vt:lpstr>Equation.DSMT4</vt:lpstr>
      <vt:lpstr>Equation.DSMT4</vt:lpstr>
      <vt:lpstr>MSPhotoEd.3</vt:lpstr>
      <vt:lpstr>MSPhotoEd.3</vt:lpstr>
      <vt:lpstr>Equation.3</vt:lpstr>
      <vt:lpstr>MSPhotoEd.3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MSPhotoEd.3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MSPhotoEd.3</vt:lpstr>
      <vt:lpstr>Equation.3</vt:lpstr>
      <vt:lpstr>MSPhotoEd.3</vt:lpstr>
      <vt:lpstr>Equation.3</vt:lpstr>
      <vt:lpstr>Equation.3</vt:lpstr>
      <vt:lpstr>MSPhotoEd.3</vt:lpstr>
      <vt:lpstr>MSPhotoEd.3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MSPhotoEd.3</vt:lpstr>
      <vt:lpstr>MSPhotoEd.3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MSPhotoEd.3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MSPhotoEd.3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MSPhotoEd.3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MSPhotoEd.3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第三章  常用半导体器件</vt:lpstr>
      <vt:lpstr>§3.1  半导体基础知识</vt:lpstr>
      <vt:lpstr>一、本征半导体</vt:lpstr>
      <vt:lpstr>2、本征半导体的结构</vt:lpstr>
      <vt:lpstr>3、本征半导体中的两种载流子</vt:lpstr>
      <vt:lpstr>PowerPoint 演示文稿</vt:lpstr>
      <vt:lpstr>二、杂质半导体  1.  N型半导体</vt:lpstr>
      <vt:lpstr>2.  P型半导体</vt:lpstr>
      <vt:lpstr>三、PN结</vt:lpstr>
      <vt:lpstr>1. PN 结的形成</vt:lpstr>
      <vt:lpstr>2. PN 结的单向导电性</vt:lpstr>
      <vt:lpstr>3. PN 结的电容效应</vt:lpstr>
      <vt:lpstr>问题</vt:lpstr>
      <vt:lpstr>§3.2  半导体二极管</vt:lpstr>
      <vt:lpstr> 一、半导体二极管的几种常见结构</vt:lpstr>
      <vt:lpstr>PowerPoint 演示文稿</vt:lpstr>
      <vt:lpstr> 二、二极管的伏安特性</vt:lpstr>
      <vt:lpstr>从二极管的伏安特性可以反映出：    1.  单向导电性</vt:lpstr>
      <vt:lpstr>三、二极管的主要参数</vt:lpstr>
      <vt:lpstr>四、二极管的等效电路</vt:lpstr>
      <vt:lpstr>PowerPoint 演示文稿</vt:lpstr>
      <vt:lpstr>2. 交流模型（微变等效电路）</vt:lpstr>
      <vt:lpstr>五、稳压二极管</vt:lpstr>
      <vt:lpstr>讨论：解决两个问题</vt:lpstr>
      <vt:lpstr>§3.3  晶体三极管</vt:lpstr>
      <vt:lpstr> 一、晶体管的结构及类型</vt:lpstr>
      <vt:lpstr>二、晶体管的电流放大作用(以NPN型为例)</vt:lpstr>
      <vt:lpstr>PowerPoint 演示文稿</vt:lpstr>
      <vt:lpstr>PowerPoint 演示文稿</vt:lpstr>
      <vt:lpstr>三、晶体管的共射特性曲线</vt:lpstr>
      <vt:lpstr>PowerPoint 演示文稿</vt:lpstr>
      <vt:lpstr>PowerPoint 演示文稿</vt:lpstr>
      <vt:lpstr>2. 输出特性</vt:lpstr>
      <vt:lpstr>晶体管的三个工作区域</vt:lpstr>
      <vt:lpstr>放大</vt:lpstr>
      <vt:lpstr>四、晶体管的主要参数</vt:lpstr>
      <vt:lpstr>PowerPoint 演示文稿</vt:lpstr>
      <vt:lpstr>讨论</vt:lpstr>
      <vt:lpstr>五、温度对晶体管特性的影响</vt:lpstr>
      <vt:lpstr>六、晶体三极管的等效模型（P74）</vt:lpstr>
      <vt:lpstr>2. 晶体管的h参数等效模型（交流等效模型）</vt:lpstr>
      <vt:lpstr>PowerPoint 演示文稿</vt:lpstr>
      <vt:lpstr>PowerPoint 演示文稿</vt:lpstr>
      <vt:lpstr>在低频、小信号作用下的关系式</vt:lpstr>
      <vt:lpstr>h参数的物理意义</vt:lpstr>
      <vt:lpstr>简化的h参数等效电路－交流等效模型</vt:lpstr>
      <vt:lpstr>rbe的近似表达式</vt:lpstr>
      <vt:lpstr>PowerPoint 演示文稿</vt:lpstr>
      <vt:lpstr>PowerPoint 演示文稿</vt:lpstr>
      <vt:lpstr>PowerPoint 演示文稿</vt:lpstr>
      <vt:lpstr> §3.4  场效应管  （以N沟道为例）</vt:lpstr>
      <vt:lpstr> §3.4  场效应管 P33</vt:lpstr>
      <vt:lpstr>2.  场效应管的分类</vt:lpstr>
      <vt:lpstr> §3.4  场效应管 </vt:lpstr>
      <vt:lpstr>（1）栅-源电压(uGS)对导电沟道的控制作用</vt:lpstr>
      <vt:lpstr>PN 结的单向导电性</vt:lpstr>
      <vt:lpstr>（2）漏-源电压(uDS)对漏极电流(iD)的影响</vt:lpstr>
      <vt:lpstr>（1）输出特性</vt:lpstr>
      <vt:lpstr>（2）转移特性</vt:lpstr>
      <vt:lpstr>二.  绝缘栅型场效应管</vt:lpstr>
      <vt:lpstr>3.  绝缘栅型管的工作原理（以N沟道为例）</vt:lpstr>
      <vt:lpstr>PowerPoint 演示文稿</vt:lpstr>
      <vt:lpstr>增强型管uDS对iD的影响</vt:lpstr>
      <vt:lpstr>(2)耗尽型MOS管</vt:lpstr>
      <vt:lpstr>4. MOS管的特性</vt:lpstr>
      <vt:lpstr>三.  场效应管的分类特性       工作在恒流区时g-s、d-s间的电压极性</vt:lpstr>
      <vt:lpstr>PowerPoint 演示文稿</vt:lpstr>
      <vt:lpstr>四、场效应管的交流等效模型P96</vt:lpstr>
      <vt:lpstr>PowerPoint 演示文稿</vt:lpstr>
      <vt:lpstr> §3.4  场效应管</vt:lpstr>
      <vt:lpstr>PowerPoint 演示文稿</vt:lpstr>
      <vt:lpstr>PowerPoint 演示文稿</vt:lpstr>
      <vt:lpstr> §3.4  场效应管</vt:lpstr>
      <vt:lpstr>PowerPoint 演示文稿</vt:lpstr>
      <vt:lpstr>PowerPoint 演示文稿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模拟电子技术基础</dc:title>
  <dc:creator>hua</dc:creator>
  <cp:lastModifiedBy>Administrator</cp:lastModifiedBy>
  <cp:revision>433</cp:revision>
  <dcterms:created xsi:type="dcterms:W3CDTF">2007-07-18T09:03:00Z</dcterms:created>
  <dcterms:modified xsi:type="dcterms:W3CDTF">2024-11-19T09:33:42Z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109328FF64C04397987DEFD398A5F9C0_13</vt:lpwstr>
  </property>
  <property fmtid="{D5CDD505-2E9C-101B-9397-08002B2CF9AE}" pid="3" name="KSOProductBuildVer">
    <vt:lpwstr>2052-12.1.0.18276</vt:lpwstr>
  </property>
</Properties>
</file>